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5"/>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7" r:id="rId49"/>
    <p:sldId id="304" r:id="rId50"/>
    <p:sldId id="305" r:id="rId51"/>
    <p:sldId id="306" r:id="rId52"/>
    <p:sldId id="308" r:id="rId53"/>
    <p:sldId id="309" r:id="rId54"/>
    <p:sldId id="310" r:id="rId55"/>
    <p:sldId id="311" r:id="rId56"/>
    <p:sldId id="312" r:id="rId57"/>
    <p:sldId id="313" r:id="rId58"/>
    <p:sldId id="314" r:id="rId59"/>
    <p:sldId id="315" r:id="rId60"/>
    <p:sldId id="317" r:id="rId61"/>
    <p:sldId id="318" r:id="rId62"/>
    <p:sldId id="319" r:id="rId63"/>
    <p:sldId id="320" r:id="rId64"/>
    <p:sldId id="321" r:id="rId65"/>
    <p:sldId id="322" r:id="rId66"/>
    <p:sldId id="323" r:id="rId67"/>
    <p:sldId id="324" r:id="rId68"/>
    <p:sldId id="325" r:id="rId69"/>
    <p:sldId id="326" r:id="rId70"/>
    <p:sldId id="327" r:id="rId71"/>
    <p:sldId id="328" r:id="rId72"/>
    <p:sldId id="329" r:id="rId73"/>
    <p:sldId id="330" r:id="rId7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2449778-8269-4962-86AE-48AE3048F962}" type="datetimeFigureOut">
              <a:rPr lang="ru-RU" smtClean="0"/>
              <a:pPr/>
              <a:t>13.12.2012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5B3590-D68C-4812-AB87-B23A71F63354}"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Образ слайда 1"/>
          <p:cNvSpPr>
            <a:spLocks noGrp="1" noRot="1" noChangeAspect="1" noTextEdit="1"/>
          </p:cNvSpPr>
          <p:nvPr>
            <p:ph type="sldImg"/>
          </p:nvPr>
        </p:nvSpPr>
        <p:spPr bwMode="auto">
          <a:noFill/>
          <a:ln>
            <a:solidFill>
              <a:srgbClr val="000000"/>
            </a:solidFill>
            <a:miter lim="800000"/>
            <a:headEnd/>
            <a:tailEnd/>
          </a:ln>
        </p:spPr>
      </p:sp>
      <p:sp>
        <p:nvSpPr>
          <p:cNvPr id="7885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7885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5C912B9-919C-45DC-BAEC-E4A72C700C47}" type="slidenum">
              <a:rPr lang="ru-RU" smtClean="0"/>
              <a:pPr/>
              <a:t>55</a:t>
            </a:fld>
            <a:endParaRPr lang="ru-RU"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7"/>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FF45F109-14DF-4C4A-8DCB-2DBA5EAB2E1E}" type="datetimeFigureOut">
              <a:rPr lang="ru-RU" smtClean="0"/>
              <a:pPr/>
              <a:t>13.12.2012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3AFB716-3FB4-4BA7-9EFE-DFF1B6FABDA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F45F109-14DF-4C4A-8DCB-2DBA5EAB2E1E}" type="datetimeFigureOut">
              <a:rPr lang="ru-RU" smtClean="0"/>
              <a:pPr/>
              <a:t>13.12.2012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3AFB716-3FB4-4BA7-9EFE-DFF1B6FABDAA}"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2"/>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F45F109-14DF-4C4A-8DCB-2DBA5EAB2E1E}" type="datetimeFigureOut">
              <a:rPr lang="ru-RU" smtClean="0"/>
              <a:pPr/>
              <a:t>13.12.2012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3AFB716-3FB4-4BA7-9EFE-DFF1B6FABDAA}"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95300" y="1600202"/>
            <a:ext cx="43815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5029200" y="1600202"/>
            <a:ext cx="43815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F45F109-14DF-4C4A-8DCB-2DBA5EAB2E1E}" type="datetimeFigureOut">
              <a:rPr lang="ru-RU" smtClean="0"/>
              <a:pPr/>
              <a:t>13.12.2012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3AFB716-3FB4-4BA7-9EFE-DFF1B6FABDAA}"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F45F109-14DF-4C4A-8DCB-2DBA5EAB2E1E}" type="datetimeFigureOut">
              <a:rPr lang="ru-RU" smtClean="0"/>
              <a:pPr/>
              <a:t>13.12.2012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83AFB716-3FB4-4BA7-9EFE-DFF1B6FABDAA}"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F45F109-14DF-4C4A-8DCB-2DBA5EAB2E1E}" type="datetimeFigureOut">
              <a:rPr lang="ru-RU" smtClean="0"/>
              <a:pPr/>
              <a:t>13.12.2012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83AFB716-3FB4-4BA7-9EFE-DFF1B6FABDAA}"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F45F109-14DF-4C4A-8DCB-2DBA5EAB2E1E}" type="datetimeFigureOut">
              <a:rPr lang="ru-RU" smtClean="0"/>
              <a:pPr/>
              <a:t>13.12.2012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83AFB716-3FB4-4BA7-9EFE-DFF1B6FABDAA}"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F45F109-14DF-4C4A-8DCB-2DBA5EAB2E1E}" type="datetimeFigureOut">
              <a:rPr lang="ru-RU" smtClean="0"/>
              <a:pPr/>
              <a:t>13.12.2012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3AFB716-3FB4-4BA7-9EFE-DFF1B6FABDAA}"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F45F109-14DF-4C4A-8DCB-2DBA5EAB2E1E}" type="datetimeFigureOut">
              <a:rPr lang="ru-RU" smtClean="0"/>
              <a:pPr/>
              <a:t>13.12.2012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3AFB716-3FB4-4BA7-9EFE-DFF1B6FABDAA}"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F45F109-14DF-4C4A-8DCB-2DBA5EAB2E1E}" type="datetimeFigureOut">
              <a:rPr lang="ru-RU" smtClean="0"/>
              <a:pPr/>
              <a:t>13.12.2012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3AFB716-3FB4-4BA7-9EFE-DFF1B6FABDAA}"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181850" y="274640"/>
            <a:ext cx="222885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95301" y="274640"/>
            <a:ext cx="653415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F45F109-14DF-4C4A-8DCB-2DBA5EAB2E1E}" type="datetimeFigureOut">
              <a:rPr lang="ru-RU" smtClean="0"/>
              <a:pPr/>
              <a:t>13.12.2012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3AFB716-3FB4-4BA7-9EFE-DFF1B6FABDAA}"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45F109-14DF-4C4A-8DCB-2DBA5EAB2E1E}" type="datetimeFigureOut">
              <a:rPr lang="ru-RU" smtClean="0"/>
              <a:pPr/>
              <a:t>13.12.2012</a:t>
            </a:fld>
            <a:endParaRPr lang="ru-RU"/>
          </a:p>
        </p:txBody>
      </p:sp>
      <p:sp>
        <p:nvSpPr>
          <p:cNvPr id="5" name="Нижний колонтитул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FB716-3FB4-4BA7-9EFE-DFF1B6FABDAA}"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4.xm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2.xml"/><Relationship Id="rId1" Type="http://schemas.openxmlformats.org/officeDocument/2006/relationships/audio" Target="file:///E:\&#1051;&#1077;&#1074;&#1080;&#1090;&#1072;&#1085;%20&#1086;%20&#1085;&#1072;&#1095;&#1072;&#1083;&#1077;%20&#1074;&#1086;&#1081;&#1085;&#1099;..mp3" TargetMode="External"/><Relationship Id="rId5" Type="http://schemas.openxmlformats.org/officeDocument/2006/relationships/image" Target="../media/image34.png"/><Relationship Id="rId4" Type="http://schemas.openxmlformats.org/officeDocument/2006/relationships/image" Target="../media/image33.jpeg"/></Relationships>
</file>

<file path=ppt/slides/_rels/slide1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2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2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27.png"/><Relationship Id="rId4" Type="http://schemas.openxmlformats.org/officeDocument/2006/relationships/image" Target="../media/image49.png"/></Relationships>
</file>

<file path=ppt/slides/_rels/slide3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 Id="rId5" Type="http://schemas.openxmlformats.org/officeDocument/2006/relationships/image" Target="../media/image59.jpeg"/><Relationship Id="rId4" Type="http://schemas.openxmlformats.org/officeDocument/2006/relationships/image" Target="../media/image58.jpeg"/></Relationships>
</file>

<file path=ppt/slides/_rels/slide3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png"/><Relationship Id="rId1" Type="http://schemas.openxmlformats.org/officeDocument/2006/relationships/slideLayout" Target="../slideLayouts/slideLayout7.xml"/><Relationship Id="rId5" Type="http://schemas.openxmlformats.org/officeDocument/2006/relationships/image" Target="../media/image63.jpeg"/><Relationship Id="rId4" Type="http://schemas.openxmlformats.org/officeDocument/2006/relationships/image" Target="../media/image62.jpeg"/></Relationships>
</file>

<file path=ppt/slides/_rels/slide3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 Id="rId4" Type="http://schemas.openxmlformats.org/officeDocument/2006/relationships/image" Target="../media/image66.jpeg"/></Relationships>
</file>

<file path=ppt/slides/_rels/slide33.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4.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jpeg"/></Relationships>
</file>

<file path=ppt/slides/_rels/slide34.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png"/><Relationship Id="rId1" Type="http://schemas.openxmlformats.org/officeDocument/2006/relationships/slideLayout" Target="../slideLayouts/slideLayout4.xml"/><Relationship Id="rId4" Type="http://schemas.openxmlformats.org/officeDocument/2006/relationships/image" Target="../media/image74.jpeg"/></Relationships>
</file>

<file path=ppt/slides/_rels/slide35.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slideLayout" Target="../slideLayouts/slideLayout4.xml"/><Relationship Id="rId1" Type="http://schemas.openxmlformats.org/officeDocument/2006/relationships/audio" Target="file:///E:\686_Oleg_gazmanov-gospoda_oficery.mp3" TargetMode="External"/><Relationship Id="rId4" Type="http://schemas.openxmlformats.org/officeDocument/2006/relationships/image" Target="../media/image86.png"/></Relationships>
</file>

<file path=ppt/slides/_rels/slide46.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7.xml"/><Relationship Id="rId4" Type="http://schemas.openxmlformats.org/officeDocument/2006/relationships/image" Target="../media/image89.jpeg"/></Relationships>
</file>

<file path=ppt/slides/_rels/slide47.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8" Type="http://schemas.openxmlformats.org/officeDocument/2006/relationships/image" Target="../media/image97.jpeg"/><Relationship Id="rId3" Type="http://schemas.openxmlformats.org/officeDocument/2006/relationships/image" Target="../media/image92.jpeg"/><Relationship Id="rId7" Type="http://schemas.openxmlformats.org/officeDocument/2006/relationships/image" Target="../media/image96.jpeg"/><Relationship Id="rId2" Type="http://schemas.openxmlformats.org/officeDocument/2006/relationships/slideLayout" Target="../slideLayouts/slideLayout5.xml"/><Relationship Id="rId1" Type="http://schemas.openxmlformats.org/officeDocument/2006/relationships/audio" Target="file:///C:\Documents%20and%20Settings\USER\&#1052;&#1086;&#1080;%20&#1076;&#1086;&#1082;&#1091;&#1084;&#1077;&#1085;&#1090;&#1099;\&#1055;&#1077;&#1089;&#1085;&#1080;%2041-45&#1075;&#1075;\&#1044;&#1077;&#1090;&#1089;&#1082;&#1080;&#1081;_&#1093;&#1086;&#1088;_-_&#1064;&#1082;&#1086;&#1083;&#1100;&#1085;&#1099;&#1077;_&#1075;&#1086;&#1076;&#1099;_&#1095;&#1091;&#1076;&#1077;&#1089;&#1085;&#1099;&#1077;.mp3" TargetMode="External"/><Relationship Id="rId6" Type="http://schemas.openxmlformats.org/officeDocument/2006/relationships/image" Target="../media/image95.jpeg"/><Relationship Id="rId5" Type="http://schemas.openxmlformats.org/officeDocument/2006/relationships/image" Target="../media/image94.jpeg"/><Relationship Id="rId10" Type="http://schemas.openxmlformats.org/officeDocument/2006/relationships/image" Target="../media/image99.png"/><Relationship Id="rId4" Type="http://schemas.openxmlformats.org/officeDocument/2006/relationships/image" Target="../media/image93.jpeg"/><Relationship Id="rId9" Type="http://schemas.openxmlformats.org/officeDocument/2006/relationships/image" Target="../media/image98.jpeg"/></Relationships>
</file>

<file path=ppt/slides/_rels/slide49.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slideLayout" Target="../slideLayouts/slideLayout4.xml"/><Relationship Id="rId1" Type="http://schemas.openxmlformats.org/officeDocument/2006/relationships/audio" Target="../media/audio1.wav"/><Relationship Id="rId5" Type="http://schemas.openxmlformats.org/officeDocument/2006/relationships/image" Target="../media/image102.png"/><Relationship Id="rId4" Type="http://schemas.openxmlformats.org/officeDocument/2006/relationships/image" Target="../media/image101.jpeg"/></Relationships>
</file>

<file path=ppt/slides/_rels/slide50.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jpeg"/><Relationship Id="rId1" Type="http://schemas.openxmlformats.org/officeDocument/2006/relationships/slideLayout" Target="../slideLayouts/slideLayout4.xml"/><Relationship Id="rId4" Type="http://schemas.openxmlformats.org/officeDocument/2006/relationships/image" Target="../media/image105.jpeg"/></Relationships>
</file>

<file path=ppt/slides/_rels/slide51.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jpe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jpeg"/><Relationship Id="rId1" Type="http://schemas.openxmlformats.org/officeDocument/2006/relationships/slideLayout" Target="../slideLayouts/slideLayout7.xml"/><Relationship Id="rId4" Type="http://schemas.openxmlformats.org/officeDocument/2006/relationships/image" Target="../media/image110.jpeg"/></Relationships>
</file>

<file path=ppt/slides/_rels/slide53.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11.jpe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image" Target="../media/image113.jpeg"/><Relationship Id="rId1" Type="http://schemas.openxmlformats.org/officeDocument/2006/relationships/slideLayout" Target="../slideLayouts/slideLayout4.xml"/><Relationship Id="rId6" Type="http://schemas.openxmlformats.org/officeDocument/2006/relationships/image" Target="../media/image117.jpeg"/><Relationship Id="rId5" Type="http://schemas.openxmlformats.org/officeDocument/2006/relationships/image" Target="../media/image116.jpeg"/><Relationship Id="rId4" Type="http://schemas.openxmlformats.org/officeDocument/2006/relationships/image" Target="../media/image115.jpeg"/></Relationships>
</file>

<file path=ppt/slides/_rels/slide55.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120.jpeg"/><Relationship Id="rId4" Type="http://schemas.openxmlformats.org/officeDocument/2006/relationships/image" Target="../media/image119.jpeg"/></Relationships>
</file>

<file path=ppt/slides/_rels/slide56.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21.jpeg"/><Relationship Id="rId1" Type="http://schemas.openxmlformats.org/officeDocument/2006/relationships/slideLayout" Target="../slideLayouts/slideLayout4.xml"/><Relationship Id="rId4" Type="http://schemas.openxmlformats.org/officeDocument/2006/relationships/image" Target="../media/image123.jpeg"/></Relationships>
</file>

<file path=ppt/slides/_rels/slide57.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eg"/><Relationship Id="rId1" Type="http://schemas.openxmlformats.org/officeDocument/2006/relationships/slideLayout" Target="../slideLayouts/slideLayout4.xml"/><Relationship Id="rId5" Type="http://schemas.openxmlformats.org/officeDocument/2006/relationships/image" Target="../media/image127.jpeg"/><Relationship Id="rId4" Type="http://schemas.openxmlformats.org/officeDocument/2006/relationships/image" Target="../media/image126.jpeg"/></Relationships>
</file>

<file path=ppt/slides/_rels/slide58.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slideLayout" Target="../slideLayouts/slideLayout7.xml"/><Relationship Id="rId1" Type="http://schemas.openxmlformats.org/officeDocument/2006/relationships/audio" Target="../media/audio2.wav"/><Relationship Id="rId4" Type="http://schemas.openxmlformats.org/officeDocument/2006/relationships/image" Target="../media/image129.png"/></Relationships>
</file>

<file path=ppt/slides/_rels/slide59.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130.jpeg"/><Relationship Id="rId1" Type="http://schemas.openxmlformats.org/officeDocument/2006/relationships/slideLayout" Target="../slideLayouts/slideLayout2.xml"/><Relationship Id="rId6" Type="http://schemas.openxmlformats.org/officeDocument/2006/relationships/image" Target="../media/image134.jpeg"/><Relationship Id="rId5" Type="http://schemas.openxmlformats.org/officeDocument/2006/relationships/image" Target="../media/image133.jpeg"/><Relationship Id="rId4" Type="http://schemas.openxmlformats.org/officeDocument/2006/relationships/image" Target="../media/image132.jpeg"/></Relationships>
</file>

<file path=ppt/slides/_rels/slide60.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3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38.jpeg"/><Relationship Id="rId2" Type="http://schemas.openxmlformats.org/officeDocument/2006/relationships/image" Target="../media/image137.jpeg"/><Relationship Id="rId1" Type="http://schemas.openxmlformats.org/officeDocument/2006/relationships/slideLayout" Target="../slideLayouts/slideLayout4.xml"/><Relationship Id="rId4" Type="http://schemas.openxmlformats.org/officeDocument/2006/relationships/image" Target="../media/image139.jpeg"/></Relationships>
</file>

<file path=ppt/slides/_rels/slide62.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image" Target="../media/image140.jpeg"/><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3" Type="http://schemas.openxmlformats.org/officeDocument/2006/relationships/image" Target="../media/image143.jpeg"/><Relationship Id="rId2" Type="http://schemas.openxmlformats.org/officeDocument/2006/relationships/image" Target="../media/image142.jpeg"/><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3" Type="http://schemas.openxmlformats.org/officeDocument/2006/relationships/image" Target="../media/image145.jpeg"/><Relationship Id="rId2" Type="http://schemas.openxmlformats.org/officeDocument/2006/relationships/image" Target="../media/image144.jpeg"/><Relationship Id="rId1" Type="http://schemas.openxmlformats.org/officeDocument/2006/relationships/slideLayout" Target="../slideLayouts/slideLayout7.xml"/><Relationship Id="rId4" Type="http://schemas.openxmlformats.org/officeDocument/2006/relationships/image" Target="../media/image146.jpeg"/></Relationships>
</file>

<file path=ppt/slides/_rels/slide65.xml.rels><?xml version="1.0" encoding="UTF-8" standalone="yes"?>
<Relationships xmlns="http://schemas.openxmlformats.org/package/2006/relationships"><Relationship Id="rId3" Type="http://schemas.openxmlformats.org/officeDocument/2006/relationships/image" Target="../media/image148.jpeg"/><Relationship Id="rId2" Type="http://schemas.openxmlformats.org/officeDocument/2006/relationships/image" Target="../media/image147.jpeg"/><Relationship Id="rId1" Type="http://schemas.openxmlformats.org/officeDocument/2006/relationships/slideLayout" Target="../slideLayouts/slideLayout7.xml"/><Relationship Id="rId4" Type="http://schemas.openxmlformats.org/officeDocument/2006/relationships/image" Target="../media/image149.jpeg"/></Relationships>
</file>

<file path=ppt/slides/_rels/slide66.xml.rels><?xml version="1.0" encoding="UTF-8" standalone="yes"?>
<Relationships xmlns="http://schemas.openxmlformats.org/package/2006/relationships"><Relationship Id="rId3" Type="http://schemas.openxmlformats.org/officeDocument/2006/relationships/image" Target="../media/image151.jpeg"/><Relationship Id="rId2" Type="http://schemas.openxmlformats.org/officeDocument/2006/relationships/image" Target="../media/image150.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152.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5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54.jpeg"/><Relationship Id="rId2" Type="http://schemas.openxmlformats.org/officeDocument/2006/relationships/slideLayout" Target="../slideLayouts/slideLayout7.xml"/><Relationship Id="rId1" Type="http://schemas.openxmlformats.org/officeDocument/2006/relationships/audio" Target="file:///E:\686_Oleg_gazmanov-gospoda_oficery.mp3" TargetMode="External"/><Relationship Id="rId4" Type="http://schemas.openxmlformats.org/officeDocument/2006/relationships/image" Target="../media/image155.png"/></Relationships>
</file>

<file path=ppt/slides/_rels/slide70.xml.rels><?xml version="1.0" encoding="UTF-8" standalone="yes"?>
<Relationships xmlns="http://schemas.openxmlformats.org/package/2006/relationships"><Relationship Id="rId3" Type="http://schemas.openxmlformats.org/officeDocument/2006/relationships/image" Target="../media/image157.jpeg"/><Relationship Id="rId2" Type="http://schemas.openxmlformats.org/officeDocument/2006/relationships/image" Target="../media/image156.jpeg"/><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3" Type="http://schemas.openxmlformats.org/officeDocument/2006/relationships/image" Target="../media/image159.jpeg"/><Relationship Id="rId2" Type="http://schemas.openxmlformats.org/officeDocument/2006/relationships/image" Target="../media/image158.jpeg"/><Relationship Id="rId1" Type="http://schemas.openxmlformats.org/officeDocument/2006/relationships/slideLayout" Target="../slideLayouts/slideLayout2.xml"/><Relationship Id="rId6" Type="http://schemas.openxmlformats.org/officeDocument/2006/relationships/image" Target="../media/image162.jpeg"/><Relationship Id="rId5" Type="http://schemas.openxmlformats.org/officeDocument/2006/relationships/image" Target="../media/image161.jpeg"/><Relationship Id="rId4" Type="http://schemas.openxmlformats.org/officeDocument/2006/relationships/image" Target="../media/image160.jpeg"/></Relationships>
</file>

<file path=ppt/slides/_rels/slide72.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image" Target="../media/image163.jpeg"/><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4" descr="C:\Documents and Settings\люда\Мои документы\Анимационные картинки\Фоны\AQA5BYGCAJHM8SKCA04PHD3CA8TTCOICAB66RMYCAPOZYGHCAKL7CQICADV9P2UCAK7AIQGCAX9XMO4CAH5LT9QCAB3QEBRCAKZ9XDJCAVC40J1CAZ72KTDCANYM59ZCAL70WU7CAJ2I5Z7CA9RJU7CCAXNQD7S.jpg"/>
          <p:cNvPicPr>
            <a:picLocks noChangeAspect="1" noChangeArrowheads="1"/>
          </p:cNvPicPr>
          <p:nvPr/>
        </p:nvPicPr>
        <p:blipFill>
          <a:blip r:embed="rId2" cstate="print"/>
          <a:srcRect/>
          <a:stretch>
            <a:fillRect/>
          </a:stretch>
        </p:blipFill>
        <p:spPr bwMode="auto">
          <a:xfrm>
            <a:off x="0" y="-46038"/>
            <a:ext cx="9173308" cy="6904038"/>
          </a:xfrm>
          <a:prstGeom prst="rect">
            <a:avLst/>
          </a:prstGeom>
          <a:noFill/>
          <a:ln w="9525">
            <a:noFill/>
            <a:miter lim="800000"/>
            <a:headEnd/>
            <a:tailEnd/>
          </a:ln>
        </p:spPr>
      </p:pic>
      <p:sp>
        <p:nvSpPr>
          <p:cNvPr id="2051" name="Заголовок 1"/>
          <p:cNvSpPr>
            <a:spLocks noGrp="1"/>
          </p:cNvSpPr>
          <p:nvPr>
            <p:ph type="ctrTitle"/>
          </p:nvPr>
        </p:nvSpPr>
        <p:spPr>
          <a:xfrm>
            <a:off x="479181" y="0"/>
            <a:ext cx="8006862" cy="1487488"/>
          </a:xfrm>
          <a:blipFill dpi="0" rotWithShape="1">
            <a:blip r:embed="rId3" cstate="print"/>
            <a:srcRect/>
            <a:tile tx="0" ty="0" sx="100000" sy="100000" flip="none" algn="tl"/>
          </a:blipFill>
        </p:spPr>
        <p:txBody>
          <a:bodyPr/>
          <a:lstStyle/>
          <a:p>
            <a:pPr eaLnBrk="1" hangingPunct="1"/>
            <a:r>
              <a:rPr lang="ru-RU" b="1" i="1" smtClean="0">
                <a:solidFill>
                  <a:srgbClr val="00B050"/>
                </a:solidFill>
              </a:rPr>
              <a:t>Тема: </a:t>
            </a:r>
            <a:r>
              <a:rPr lang="ru-RU" b="1" smtClean="0">
                <a:solidFill>
                  <a:srgbClr val="FF0000"/>
                </a:solidFill>
              </a:rPr>
              <a:t>Слава героям.</a:t>
            </a:r>
          </a:p>
        </p:txBody>
      </p:sp>
      <p:sp>
        <p:nvSpPr>
          <p:cNvPr id="3" name="Подзаголовок 2"/>
          <p:cNvSpPr>
            <a:spLocks noGrp="1"/>
          </p:cNvSpPr>
          <p:nvPr>
            <p:ph type="subTitle" idx="1"/>
          </p:nvPr>
        </p:nvSpPr>
        <p:spPr>
          <a:xfrm>
            <a:off x="227135" y="1609726"/>
            <a:ext cx="8702919" cy="4818063"/>
          </a:xfrm>
          <a:solidFill>
            <a:schemeClr val="bg1"/>
          </a:solidFill>
        </p:spPr>
        <p:txBody>
          <a:bodyPr rtlCol="0">
            <a:normAutofit fontScale="62500" lnSpcReduction="20000"/>
          </a:bodyPr>
          <a:lstStyle/>
          <a:p>
            <a:pPr algn="l" eaLnBrk="1" fontAlgn="auto" hangingPunct="1">
              <a:spcAft>
                <a:spcPts val="0"/>
              </a:spcAft>
              <a:buFont typeface="Arial" pitchFamily="34" charset="0"/>
              <a:buNone/>
              <a:defRPr/>
            </a:pPr>
            <a:r>
              <a:rPr lang="ru-RU" sz="2600" b="1" dirty="0" smtClean="0">
                <a:solidFill>
                  <a:srgbClr val="00B0F0"/>
                </a:solidFill>
              </a:rPr>
              <a:t>Цель урока:</a:t>
            </a:r>
          </a:p>
          <a:p>
            <a:pPr algn="l" eaLnBrk="1" fontAlgn="auto" hangingPunct="1">
              <a:spcAft>
                <a:spcPts val="0"/>
              </a:spcAft>
              <a:buFont typeface="Arial" charset="0"/>
              <a:buBlip>
                <a:blip r:embed="rId4"/>
              </a:buBlip>
              <a:defRPr/>
            </a:pPr>
            <a:r>
              <a:rPr lang="ru-RU" sz="2600" b="1" dirty="0" smtClean="0">
                <a:solidFill>
                  <a:srgbClr val="002060"/>
                </a:solidFill>
              </a:rPr>
              <a:t>  Способствовать у учащихся воспитанию чувства патриотизма и восхищения мужеством наших земляков, поднявшихся на борьбу с врагом и одержавших победу;</a:t>
            </a:r>
          </a:p>
          <a:p>
            <a:pPr algn="l" eaLnBrk="1" fontAlgn="auto" hangingPunct="1">
              <a:spcAft>
                <a:spcPts val="0"/>
              </a:spcAft>
              <a:buFont typeface="Arial" charset="0"/>
              <a:buBlip>
                <a:blip r:embed="rId4"/>
              </a:buBlip>
              <a:defRPr/>
            </a:pPr>
            <a:r>
              <a:rPr lang="ru-RU" sz="2600" b="1" dirty="0" smtClean="0">
                <a:solidFill>
                  <a:srgbClr val="002060"/>
                </a:solidFill>
              </a:rPr>
              <a:t> воспитать любовь и  гордость за свою родину.</a:t>
            </a:r>
          </a:p>
          <a:p>
            <a:pPr algn="l" eaLnBrk="1" fontAlgn="auto" hangingPunct="1">
              <a:spcAft>
                <a:spcPts val="0"/>
              </a:spcAft>
              <a:defRPr/>
            </a:pPr>
            <a:endParaRPr lang="ru-RU" sz="2600" b="1" dirty="0" smtClean="0">
              <a:solidFill>
                <a:srgbClr val="002060"/>
              </a:solidFill>
            </a:endParaRPr>
          </a:p>
          <a:p>
            <a:pPr algn="l" eaLnBrk="1" fontAlgn="auto" hangingPunct="1">
              <a:spcAft>
                <a:spcPts val="0"/>
              </a:spcAft>
              <a:buFont typeface="Arial" pitchFamily="34" charset="0"/>
              <a:buNone/>
              <a:defRPr/>
            </a:pPr>
            <a:r>
              <a:rPr lang="ru-RU" sz="2600" b="1" dirty="0" smtClean="0">
                <a:solidFill>
                  <a:srgbClr val="00B0F0"/>
                </a:solidFill>
              </a:rPr>
              <a:t>Оборудования: </a:t>
            </a:r>
            <a:r>
              <a:rPr lang="ru-RU" sz="2600" b="1" dirty="0" smtClean="0">
                <a:solidFill>
                  <a:srgbClr val="002060"/>
                </a:solidFill>
              </a:rPr>
              <a:t>карта  «Великая  Отечественная война 1941-1945 гг.», музыкальное оформление.</a:t>
            </a:r>
          </a:p>
          <a:p>
            <a:pPr algn="l" eaLnBrk="1" fontAlgn="auto" hangingPunct="1">
              <a:spcAft>
                <a:spcPts val="0"/>
              </a:spcAft>
              <a:buFont typeface="Arial" pitchFamily="34" charset="0"/>
              <a:buNone/>
              <a:defRPr/>
            </a:pPr>
            <a:endParaRPr lang="ru-RU" sz="2600" b="1" dirty="0" smtClean="0">
              <a:solidFill>
                <a:srgbClr val="002060"/>
              </a:solidFill>
            </a:endParaRPr>
          </a:p>
          <a:p>
            <a:pPr algn="l" eaLnBrk="1" fontAlgn="auto" hangingPunct="1">
              <a:spcAft>
                <a:spcPts val="0"/>
              </a:spcAft>
              <a:buFont typeface="Arial" pitchFamily="34" charset="0"/>
              <a:buNone/>
              <a:defRPr/>
            </a:pPr>
            <a:r>
              <a:rPr lang="ru-RU" sz="2600" b="1" dirty="0" smtClean="0">
                <a:solidFill>
                  <a:srgbClr val="00B0F0"/>
                </a:solidFill>
              </a:rPr>
              <a:t>Понятийный минимум:  </a:t>
            </a:r>
            <a:r>
              <a:rPr lang="ru-RU" sz="2600" b="1" dirty="0" smtClean="0">
                <a:solidFill>
                  <a:srgbClr val="002060"/>
                </a:solidFill>
              </a:rPr>
              <a:t>Гражданская война, интервенция, Великая  Отечественная война , плацдарм « Восточный вал».</a:t>
            </a:r>
          </a:p>
          <a:p>
            <a:pPr algn="l" eaLnBrk="1" fontAlgn="auto" hangingPunct="1">
              <a:spcAft>
                <a:spcPts val="0"/>
              </a:spcAft>
              <a:buFont typeface="Arial" pitchFamily="34" charset="0"/>
              <a:buNone/>
              <a:defRPr/>
            </a:pPr>
            <a:endParaRPr lang="ru-RU" sz="2600" b="1" dirty="0" smtClean="0">
              <a:solidFill>
                <a:srgbClr val="002060"/>
              </a:solidFill>
            </a:endParaRPr>
          </a:p>
          <a:p>
            <a:pPr algn="l" eaLnBrk="1" fontAlgn="auto" hangingPunct="1">
              <a:spcAft>
                <a:spcPts val="0"/>
              </a:spcAft>
              <a:buFont typeface="Arial" pitchFamily="34" charset="0"/>
              <a:buNone/>
              <a:defRPr/>
            </a:pPr>
            <a:r>
              <a:rPr lang="ru-RU" sz="2600" b="1" dirty="0" smtClean="0">
                <a:solidFill>
                  <a:srgbClr val="00B0F0"/>
                </a:solidFill>
              </a:rPr>
              <a:t>Важные события: </a:t>
            </a:r>
          </a:p>
          <a:p>
            <a:pPr algn="l" eaLnBrk="1" fontAlgn="auto" hangingPunct="1">
              <a:spcAft>
                <a:spcPts val="0"/>
              </a:spcAft>
              <a:buFont typeface="Arial" charset="0"/>
              <a:buBlip>
                <a:blip r:embed="rId5"/>
              </a:buBlip>
              <a:defRPr/>
            </a:pPr>
            <a:r>
              <a:rPr lang="ru-RU" sz="2600" b="1" dirty="0" smtClean="0">
                <a:solidFill>
                  <a:srgbClr val="002060"/>
                </a:solidFill>
              </a:rPr>
              <a:t> октябрь 1917 – 1922год – годы гражданской войны;</a:t>
            </a:r>
          </a:p>
          <a:p>
            <a:pPr algn="l" eaLnBrk="1" fontAlgn="auto" hangingPunct="1">
              <a:spcAft>
                <a:spcPts val="0"/>
              </a:spcAft>
              <a:buFont typeface="Arial" charset="0"/>
              <a:buBlip>
                <a:blip r:embed="rId5"/>
              </a:buBlip>
              <a:defRPr/>
            </a:pPr>
            <a:r>
              <a:rPr lang="ru-RU" sz="2600" b="1" dirty="0" smtClean="0">
                <a:solidFill>
                  <a:srgbClr val="002060"/>
                </a:solidFill>
              </a:rPr>
              <a:t>Весна 1918 –  ноябрь 1920 год – годы интервенции;</a:t>
            </a:r>
          </a:p>
          <a:p>
            <a:pPr algn="l" eaLnBrk="1" fontAlgn="auto" hangingPunct="1">
              <a:spcAft>
                <a:spcPts val="0"/>
              </a:spcAft>
              <a:buFont typeface="Arial" charset="0"/>
              <a:buBlip>
                <a:blip r:embed="rId5"/>
              </a:buBlip>
              <a:defRPr/>
            </a:pPr>
            <a:r>
              <a:rPr lang="ru-RU" sz="2600" b="1" dirty="0" smtClean="0">
                <a:solidFill>
                  <a:srgbClr val="002060"/>
                </a:solidFill>
              </a:rPr>
              <a:t>22.06.1941 г. –Начало Великой  Отечественной войны;</a:t>
            </a:r>
          </a:p>
          <a:p>
            <a:pPr algn="l" eaLnBrk="1" fontAlgn="auto" hangingPunct="1">
              <a:spcAft>
                <a:spcPts val="0"/>
              </a:spcAft>
              <a:buFont typeface="Arial" charset="0"/>
              <a:buBlip>
                <a:blip r:embed="rId5"/>
              </a:buBlip>
              <a:defRPr/>
            </a:pPr>
            <a:r>
              <a:rPr lang="ru-RU" sz="2600" b="1" dirty="0" smtClean="0">
                <a:solidFill>
                  <a:srgbClr val="002060"/>
                </a:solidFill>
              </a:rPr>
              <a:t> 5.07.1943 г. -23.08.1943 г. – Курская битва;</a:t>
            </a:r>
          </a:p>
          <a:p>
            <a:pPr algn="l" eaLnBrk="1" fontAlgn="auto" hangingPunct="1">
              <a:spcAft>
                <a:spcPts val="0"/>
              </a:spcAft>
              <a:buFont typeface="Arial" charset="0"/>
              <a:buBlip>
                <a:blip r:embed="rId5"/>
              </a:buBlip>
              <a:defRPr/>
            </a:pPr>
            <a:r>
              <a:rPr lang="ru-RU" sz="2600" b="1" dirty="0" smtClean="0">
                <a:solidFill>
                  <a:srgbClr val="002060"/>
                </a:solidFill>
              </a:rPr>
              <a:t> сентябрь 1943 – форсирование Днепра;</a:t>
            </a:r>
          </a:p>
          <a:p>
            <a:pPr algn="l" eaLnBrk="1" fontAlgn="auto" hangingPunct="1">
              <a:spcAft>
                <a:spcPts val="0"/>
              </a:spcAft>
              <a:buFont typeface="Arial" charset="0"/>
              <a:buBlip>
                <a:blip r:embed="rId5"/>
              </a:buBlip>
              <a:defRPr/>
            </a:pPr>
            <a:r>
              <a:rPr lang="ru-RU" sz="2600" b="1" dirty="0" smtClean="0">
                <a:solidFill>
                  <a:srgbClr val="002060"/>
                </a:solidFill>
              </a:rPr>
              <a:t> 6 ноября1943 года – освобождение Киева;</a:t>
            </a:r>
          </a:p>
          <a:p>
            <a:pPr algn="l" eaLnBrk="1" fontAlgn="auto" hangingPunct="1">
              <a:spcAft>
                <a:spcPts val="0"/>
              </a:spcAft>
              <a:buFont typeface="Arial" charset="0"/>
              <a:buBlip>
                <a:blip r:embed="rId5"/>
              </a:buBlip>
              <a:defRPr/>
            </a:pPr>
            <a:r>
              <a:rPr lang="ru-RU" sz="2600" b="1" dirty="0" smtClean="0">
                <a:solidFill>
                  <a:srgbClr val="002060"/>
                </a:solidFill>
              </a:rPr>
              <a:t>9 мая – День Победы, окончание Великой Отечественной войны.</a:t>
            </a:r>
          </a:p>
          <a:p>
            <a:pPr algn="l" eaLnBrk="1" fontAlgn="auto" hangingPunct="1">
              <a:spcAft>
                <a:spcPts val="0"/>
              </a:spcAft>
              <a:buFont typeface="Arial" charset="0"/>
              <a:buBlip>
                <a:blip r:embed="rId5"/>
              </a:buBlip>
              <a:defRPr/>
            </a:pPr>
            <a:endParaRPr lang="ru-RU" sz="2600" b="1" dirty="0" smtClean="0">
              <a:solidFill>
                <a:srgbClr val="002060"/>
              </a:solidFill>
            </a:endParaRPr>
          </a:p>
          <a:p>
            <a:pPr algn="l" eaLnBrk="1" fontAlgn="auto" hangingPunct="1">
              <a:spcAft>
                <a:spcPts val="0"/>
              </a:spcAft>
              <a:buFont typeface="Arial" pitchFamily="34" charset="0"/>
              <a:buNone/>
              <a:defRPr/>
            </a:pPr>
            <a:endParaRPr lang="ru-RU" sz="2600" b="1" dirty="0" smtClean="0">
              <a:solidFill>
                <a:srgbClr val="002060"/>
              </a:solidFill>
            </a:endParaRPr>
          </a:p>
          <a:p>
            <a:pPr algn="l" eaLnBrk="1" fontAlgn="auto" hangingPunct="1">
              <a:spcAft>
                <a:spcPts val="0"/>
              </a:spcAft>
              <a:buFont typeface="Arial" pitchFamily="34" charset="0"/>
              <a:buNone/>
              <a:defRPr/>
            </a:pPr>
            <a:endParaRPr lang="ru-RU" sz="1400" dirty="0" smtClean="0">
              <a:solidFill>
                <a:srgbClr val="00206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Заголовок 1"/>
          <p:cNvSpPr>
            <a:spLocks noGrp="1"/>
          </p:cNvSpPr>
          <p:nvPr>
            <p:ph type="title"/>
          </p:nvPr>
        </p:nvSpPr>
        <p:spPr>
          <a:xfrm>
            <a:off x="168520" y="274638"/>
            <a:ext cx="8724900" cy="1143000"/>
          </a:xfrm>
        </p:spPr>
        <p:txBody>
          <a:bodyPr>
            <a:normAutofit fontScale="90000"/>
          </a:bodyPr>
          <a:lstStyle/>
          <a:p>
            <a:r>
              <a:rPr lang="ru-RU" b="1" smtClean="0">
                <a:solidFill>
                  <a:srgbClr val="7030A0"/>
                </a:solidFill>
              </a:rPr>
              <a:t>Указ о проведении Года российской истории</a:t>
            </a:r>
          </a:p>
        </p:txBody>
      </p:sp>
      <p:sp>
        <p:nvSpPr>
          <p:cNvPr id="3075" name="TextBox 3"/>
          <p:cNvSpPr txBox="1">
            <a:spLocks noChangeArrowheads="1"/>
          </p:cNvSpPr>
          <p:nvPr/>
        </p:nvSpPr>
        <p:spPr bwMode="auto">
          <a:xfrm>
            <a:off x="240323" y="1492250"/>
            <a:ext cx="8679474" cy="3970338"/>
          </a:xfrm>
          <a:prstGeom prst="rect">
            <a:avLst/>
          </a:prstGeom>
          <a:noFill/>
          <a:ln w="9525">
            <a:noFill/>
            <a:miter lim="800000"/>
            <a:headEnd/>
            <a:tailEnd/>
          </a:ln>
        </p:spPr>
        <p:txBody>
          <a:bodyPr>
            <a:spAutoFit/>
          </a:bodyPr>
          <a:lstStyle/>
          <a:p>
            <a:r>
              <a:rPr lang="ru-RU" b="1"/>
              <a:t>Текст Указа:</a:t>
            </a:r>
          </a:p>
          <a:p>
            <a:endParaRPr lang="ru-RU"/>
          </a:p>
          <a:p>
            <a:r>
              <a:rPr lang="ru-RU"/>
              <a:t>	В целях привлечения внимания общества к российской истории и роли России в мировом историческом процессе постановляю:</a:t>
            </a:r>
          </a:p>
          <a:p>
            <a:r>
              <a:rPr lang="ru-RU"/>
              <a:t>1. Провести в 2012 году в Российской Федерации Год российской истории.</a:t>
            </a:r>
          </a:p>
          <a:p>
            <a:r>
              <a:rPr lang="ru-RU"/>
              <a:t>2. Правительству Российской Федерации:</a:t>
            </a:r>
          </a:p>
          <a:p>
            <a:r>
              <a:rPr lang="ru-RU"/>
              <a:t>образовать организационный комитет по проведению в Российской Федерации Года российской истории и утвердить его состав;</a:t>
            </a:r>
          </a:p>
          <a:p>
            <a:r>
              <a:rPr lang="ru-RU"/>
              <a:t>обеспечить разработку и утверждение плана основных мероприятий по проведению в Российской Федерации Года российской истории.</a:t>
            </a:r>
          </a:p>
          <a:p>
            <a:r>
              <a:rPr lang="ru-RU"/>
              <a:t>3. Рекомендовать органам исполнительной власти субъектов Российской Федерации осуществлять необходимые мероприятия в рамках проводимого в Российской Федерации Года российской истории.</a:t>
            </a:r>
          </a:p>
          <a:p>
            <a:r>
              <a:rPr lang="ru-RU"/>
              <a:t>4. Настоящий Указ вступает в силу со дня его подписания.</a:t>
            </a:r>
          </a:p>
        </p:txBody>
      </p:sp>
      <p:sp>
        <p:nvSpPr>
          <p:cNvPr id="3076" name="TextBox 4"/>
          <p:cNvSpPr txBox="1">
            <a:spLocks noChangeArrowheads="1"/>
          </p:cNvSpPr>
          <p:nvPr/>
        </p:nvSpPr>
        <p:spPr bwMode="auto">
          <a:xfrm>
            <a:off x="249116" y="5484813"/>
            <a:ext cx="8626720" cy="1200150"/>
          </a:xfrm>
          <a:prstGeom prst="rect">
            <a:avLst/>
          </a:prstGeom>
          <a:noFill/>
          <a:ln w="9525">
            <a:noFill/>
            <a:miter lim="800000"/>
            <a:headEnd/>
            <a:tailEnd/>
          </a:ln>
        </p:spPr>
        <p:txBody>
          <a:bodyPr>
            <a:spAutoFit/>
          </a:bodyPr>
          <a:lstStyle/>
          <a:p>
            <a:pPr algn="ctr"/>
            <a:r>
              <a:rPr lang="ru-RU" b="1">
                <a:solidFill>
                  <a:srgbClr val="FF0000"/>
                </a:solidFill>
              </a:rPr>
              <a:t>2012 год – Год Российской истории. Это связано с несколькими историческими датами: 1050-летием российской государственности, 400-летием окончания смутного времени на Руси, 200-летием Бородинской битвы и победой России в Отечественной войне 1812 года, 150-летием П.А. Столыпина.</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Заголовок 1"/>
          <p:cNvSpPr>
            <a:spLocks noGrp="1"/>
          </p:cNvSpPr>
          <p:nvPr>
            <p:ph type="title"/>
          </p:nvPr>
        </p:nvSpPr>
        <p:spPr>
          <a:xfrm>
            <a:off x="4423997" y="274638"/>
            <a:ext cx="4514850" cy="6405562"/>
          </a:xfrm>
        </p:spPr>
        <p:txBody>
          <a:bodyPr/>
          <a:lstStyle/>
          <a:p>
            <a:r>
              <a:rPr lang="ru-RU" sz="2000" smtClean="0"/>
              <a:t>Неиссякаем интерес к военной истории Отечества, уходящей своими корнями в далёкое прошлое. С давних пор на защиту своих рубежей, поднимались все народы огромной России. С первых дней вероломного нападения на СССР враг натолкнулся на несокрушимую силу дружбы советских народов. В час грозной опасности русские и украинцы, белорусы и узбеки, казахи и грузины, азербайджанцы и литовцы, молдаване и латыши, кыргизи и таджики, армяне, туркмены – все народы встали грудью на защиту своей многонациональной родины. В героической борьбе с врагом принимали участие наши земляки</a:t>
            </a:r>
          </a:p>
        </p:txBody>
      </p:sp>
      <p:pic>
        <p:nvPicPr>
          <p:cNvPr id="4099" name="Содержимое 3" descr="Изображение 348.jpg"/>
          <p:cNvPicPr>
            <a:picLocks noGrp="1" noChangeAspect="1"/>
          </p:cNvPicPr>
          <p:nvPr>
            <p:ph idx="1"/>
          </p:nvPr>
        </p:nvPicPr>
        <p:blipFill>
          <a:blip r:embed="rId2" cstate="print"/>
          <a:srcRect/>
          <a:stretch>
            <a:fillRect/>
          </a:stretch>
        </p:blipFill>
        <p:spPr>
          <a:xfrm>
            <a:off x="0" y="0"/>
            <a:ext cx="4397620" cy="6878638"/>
          </a:xfr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3"/>
          <p:cNvSpPr txBox="1">
            <a:spLocks noChangeArrowheads="1"/>
          </p:cNvSpPr>
          <p:nvPr/>
        </p:nvSpPr>
        <p:spPr bwMode="auto">
          <a:xfrm>
            <a:off x="249116" y="153989"/>
            <a:ext cx="8386397" cy="5509200"/>
          </a:xfrm>
          <a:prstGeom prst="rect">
            <a:avLst/>
          </a:prstGeom>
          <a:noFill/>
          <a:ln w="9525">
            <a:noFill/>
            <a:miter lim="800000"/>
            <a:headEnd/>
            <a:tailEnd/>
          </a:ln>
        </p:spPr>
        <p:txBody>
          <a:bodyPr>
            <a:spAutoFit/>
          </a:bodyPr>
          <a:lstStyle/>
          <a:p>
            <a:r>
              <a:rPr lang="ru-RU" sz="1600"/>
              <a:t>	Славные сыны и дочери чувашского народа на фронтах великой отечественной войны проявили горячий патриотизм. Они мужественно обороняли Брестскую крепость, Москву, Сталинград, бились на Курской дуге, освобождали страны Восточной Европы, громили врага в его логове – Берлине. За боевые подвиги 54 тысячи наших земляков, солдат, матросов, офицеров, генералов награждены боевыми орденами и медалями, из них 78 человек (44 человека) на фронтах Великой Отечественной войны удостоены звания Героя Советского Союза, капитан В.П. Винокуров – первый из уроженцев Чувашии был удастоин звания Героя Советского Союза. 16 – полные кавалеры ордена Славы. </a:t>
            </a:r>
          </a:p>
          <a:p>
            <a:r>
              <a:rPr lang="ru-RU" sz="1600"/>
              <a:t>	На алтарь великой победы положили жизнь миллионы лучших сыновей и дочерей страны, только из Чувашии в священной войне с гитлеровским фашизмом участвовали более 208 тысяч человек. Почти 90 тысяч уроженцев Чувашии отдали жизнь за независимость Родины. Из Канашского района за годы было мобилизовано 12 970  канашцев. Призванных только из Канашского района погибло более 6400. Все они, сложившие свои головы на огромных территориях Советского Союза Европы и Азии, и вернувшиеся с Победой фронтовики в битвах сковарным врагом, отстаивали честь, свободу и независимость Родины.  За отвагу и мужество проявленные в годы Великой Отечественной войны четверо воинов Канашского района удастоины высокого звания Героя Советского Союза. Это: генерал-майор инженерных войск Антон Петрович Петров, А.А. Иванов, И.А. Кабалин, Бухтулов.  Мы обязаны сохранить  и донести до потомков этот великий Подвиг самопожертвования. </a:t>
            </a:r>
          </a:p>
          <a:p>
            <a:r>
              <a:rPr lang="ru-RU" sz="1600" b="1"/>
              <a:t>	</a:t>
            </a:r>
            <a:r>
              <a:rPr lang="ru-RU" sz="1600"/>
              <a:t>Из среды Чувашского народа выдвинулись талантливые военноначальники, командиры крупных воинских соединений. Среди них начальник инженерных войск армии генерал-майор Антон Петрович Петров.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0" y="1"/>
            <a:ext cx="9144000" cy="6888163"/>
          </a:xfrm>
          <a:prstGeom prst="rect">
            <a:avLst/>
          </a:prstGeom>
          <a:noFill/>
          <a:ln w="9525">
            <a:noFill/>
            <a:miter lim="800000"/>
            <a:headEnd/>
            <a:tailEnd/>
          </a:ln>
        </p:spPr>
      </p:pic>
      <p:pic>
        <p:nvPicPr>
          <p:cNvPr id="6147" name="Содержимое 9" descr="Портрет АП Петрова.tif"/>
          <p:cNvPicPr>
            <a:picLocks noChangeAspect="1"/>
          </p:cNvPicPr>
          <p:nvPr/>
        </p:nvPicPr>
        <p:blipFill>
          <a:blip r:embed="rId3" cstate="print"/>
          <a:srcRect/>
          <a:stretch>
            <a:fillRect/>
          </a:stretch>
        </p:blipFill>
        <p:spPr bwMode="auto">
          <a:xfrm>
            <a:off x="106974" y="692151"/>
            <a:ext cx="4369777" cy="5853113"/>
          </a:xfrm>
          <a:prstGeom prst="rect">
            <a:avLst/>
          </a:prstGeom>
          <a:noFill/>
          <a:ln w="9525">
            <a:noFill/>
            <a:miter lim="800000"/>
            <a:headEnd/>
            <a:tailEnd/>
          </a:ln>
        </p:spPr>
      </p:pic>
      <p:sp>
        <p:nvSpPr>
          <p:cNvPr id="4" name="TextBox 3"/>
          <p:cNvSpPr txBox="1"/>
          <p:nvPr/>
        </p:nvSpPr>
        <p:spPr>
          <a:xfrm>
            <a:off x="4751512" y="1196754"/>
            <a:ext cx="4392488" cy="4893647"/>
          </a:xfrm>
          <a:prstGeom prst="rect">
            <a:avLst/>
          </a:prstGeom>
        </p:spPr>
        <p:style>
          <a:lnRef idx="0">
            <a:schemeClr val="accent3"/>
          </a:lnRef>
          <a:fillRef idx="3">
            <a:schemeClr val="accent3"/>
          </a:fillRef>
          <a:effectRef idx="3">
            <a:schemeClr val="accent3"/>
          </a:effectRef>
          <a:fontRef idx="minor">
            <a:schemeClr val="lt1"/>
          </a:fontRef>
        </p:style>
        <p:txBody>
          <a:bodyPr>
            <a:spAutoFit/>
          </a:bodyPr>
          <a:lstStyle/>
          <a:p>
            <a:pPr algn="ctr">
              <a:defRPr/>
            </a:pPr>
            <a:endParaRPr lang="ru-RU" sz="3200" i="1" dirty="0"/>
          </a:p>
          <a:p>
            <a:pPr algn="ctr">
              <a:defRPr/>
            </a:pPr>
            <a:r>
              <a:rPr lang="ru-RU" i="1" dirty="0"/>
              <a:t> </a:t>
            </a:r>
            <a:r>
              <a:rPr lang="ru-RU" sz="2800" i="1" dirty="0"/>
              <a:t>(17 (4 ) января 1902- 22 апреля 1982), </a:t>
            </a:r>
          </a:p>
          <a:p>
            <a:pPr algn="ctr">
              <a:defRPr/>
            </a:pPr>
            <a:r>
              <a:rPr lang="ru-RU" sz="2800" i="1" dirty="0"/>
              <a:t>генерал-майор инженерных войск, </a:t>
            </a:r>
          </a:p>
          <a:p>
            <a:pPr algn="ctr">
              <a:defRPr/>
            </a:pPr>
            <a:r>
              <a:rPr lang="ru-RU" sz="2800" i="1" dirty="0"/>
              <a:t>участник гражданской, советско-финляндской, Великой Отечественной войн, Герой Советского Союза. </a:t>
            </a:r>
            <a:br>
              <a:rPr lang="ru-RU" sz="2800" i="1" dirty="0"/>
            </a:br>
            <a:endParaRPr lang="ru-RU" sz="2800" dirty="0"/>
          </a:p>
        </p:txBody>
      </p:sp>
      <p:sp>
        <p:nvSpPr>
          <p:cNvPr id="6151" name="TextBox 4"/>
          <p:cNvSpPr txBox="1">
            <a:spLocks noChangeArrowheads="1"/>
          </p:cNvSpPr>
          <p:nvPr/>
        </p:nvSpPr>
        <p:spPr bwMode="auto">
          <a:xfrm>
            <a:off x="1186961" y="0"/>
            <a:ext cx="7129097" cy="984250"/>
          </a:xfrm>
          <a:prstGeom prst="rect">
            <a:avLst/>
          </a:prstGeom>
          <a:noFill/>
          <a:ln w="9525">
            <a:noFill/>
            <a:miter lim="800000"/>
            <a:headEnd/>
            <a:tailEnd/>
          </a:ln>
        </p:spPr>
        <p:txBody>
          <a:bodyPr>
            <a:spAutoFit/>
          </a:bodyPr>
          <a:lstStyle/>
          <a:p>
            <a:pPr algn="ctr"/>
            <a:r>
              <a:rPr lang="ru-RU" sz="4000" b="1" u="sng">
                <a:solidFill>
                  <a:srgbClr val="7030A0"/>
                </a:solidFill>
              </a:rPr>
              <a:t>Петров Антон Петрович</a:t>
            </a:r>
          </a:p>
          <a:p>
            <a:endParaRPr lang="ru-RU"/>
          </a:p>
        </p:txBody>
      </p:sp>
    </p:spTree>
  </p:cSld>
  <p:clrMapOvr>
    <a:masterClrMapping/>
  </p:clrMapOvr>
  <p:transition advClick="0" advTm="2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Заголовок 1"/>
          <p:cNvSpPr>
            <a:spLocks noGrp="1"/>
          </p:cNvSpPr>
          <p:nvPr>
            <p:ph type="title"/>
          </p:nvPr>
        </p:nvSpPr>
        <p:spPr>
          <a:xfrm>
            <a:off x="470389" y="0"/>
            <a:ext cx="8229600" cy="827088"/>
          </a:xfrm>
        </p:spPr>
        <p:txBody>
          <a:bodyPr/>
          <a:lstStyle/>
          <a:p>
            <a:pPr eaLnBrk="1" hangingPunct="1"/>
            <a:r>
              <a:rPr lang="ru-RU" smtClean="0"/>
              <a:t>От солдата до генерала</a:t>
            </a:r>
          </a:p>
        </p:txBody>
      </p:sp>
      <p:pic>
        <p:nvPicPr>
          <p:cNvPr id="7171" name="Содержимое 3" descr="Петров А.П..jpg"/>
          <p:cNvPicPr>
            <a:picLocks noGrp="1" noChangeAspect="1"/>
          </p:cNvPicPr>
          <p:nvPr>
            <p:ph idx="1"/>
          </p:nvPr>
        </p:nvPicPr>
        <p:blipFill>
          <a:blip r:embed="rId2" cstate="print"/>
          <a:srcRect/>
          <a:stretch>
            <a:fillRect/>
          </a:stretch>
        </p:blipFill>
        <p:spPr>
          <a:xfrm>
            <a:off x="5377962" y="801688"/>
            <a:ext cx="3505200" cy="5816600"/>
          </a:xfrm>
        </p:spPr>
      </p:pic>
      <p:pic>
        <p:nvPicPr>
          <p:cNvPr id="7172" name="Рисунок 4" descr="антон петров.jpg"/>
          <p:cNvPicPr>
            <a:picLocks noChangeAspect="1"/>
          </p:cNvPicPr>
          <p:nvPr/>
        </p:nvPicPr>
        <p:blipFill>
          <a:blip r:embed="rId3" cstate="print"/>
          <a:srcRect/>
          <a:stretch>
            <a:fillRect/>
          </a:stretch>
        </p:blipFill>
        <p:spPr bwMode="auto">
          <a:xfrm>
            <a:off x="638907" y="808039"/>
            <a:ext cx="3688374" cy="59007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 name="Содержимое 5" descr="Изображение 011.jpg"/>
          <p:cNvPicPr>
            <a:picLocks noChangeAspect="1"/>
          </p:cNvPicPr>
          <p:nvPr/>
        </p:nvPicPr>
        <p:blipFill>
          <a:blip r:embed="rId3" cstate="print"/>
          <a:stretch>
            <a:fillRect/>
          </a:stretch>
        </p:blipFill>
        <p:spPr>
          <a:xfrm>
            <a:off x="1" y="188913"/>
            <a:ext cx="3744058" cy="6443662"/>
          </a:xfrm>
          <a:prstGeom prst="rect">
            <a:avLst/>
          </a:prstGeom>
          <a:ln>
            <a:noFill/>
          </a:ln>
          <a:effectLst>
            <a:outerShdw blurRad="190500" algn="tl" rotWithShape="0">
              <a:srgbClr val="000000">
                <a:alpha val="70000"/>
              </a:srgbClr>
            </a:outerShdw>
          </a:effectLst>
        </p:spPr>
      </p:pic>
      <p:sp>
        <p:nvSpPr>
          <p:cNvPr id="8196" name="TextBox 3"/>
          <p:cNvSpPr txBox="1">
            <a:spLocks noChangeArrowheads="1"/>
          </p:cNvSpPr>
          <p:nvPr/>
        </p:nvSpPr>
        <p:spPr bwMode="auto">
          <a:xfrm>
            <a:off x="4572000" y="981076"/>
            <a:ext cx="3672254" cy="4247317"/>
          </a:xfrm>
          <a:prstGeom prst="rect">
            <a:avLst/>
          </a:prstGeom>
          <a:noFill/>
          <a:ln w="9525">
            <a:noFill/>
            <a:miter lim="800000"/>
            <a:headEnd/>
            <a:tailEnd/>
          </a:ln>
        </p:spPr>
        <p:txBody>
          <a:bodyPr>
            <a:spAutoFit/>
          </a:bodyPr>
          <a:lstStyle/>
          <a:p>
            <a:pPr algn="ctr"/>
            <a:r>
              <a:rPr lang="ru-RU"/>
              <a:t>Антон Петрович родился в с. Ачакасы Цивильского уезда (ныне Канашского района Чувашской Республики) в крестьянской семье Петровых Петра и Дарьи. С раннего детства Антон был вовлечен во все домашние заботы. Помогал отцу ухаживать за живностью, в поле. Одновременно посещал сельскую четырехклассную школу, которую успешно окончил в 1915 г. По совету сельского учителя родители отправили Антона в высшее начальное училище в г. Канаш, где он проучился три года.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p:cNvPicPr>
            <a:picLocks noChangeAspect="1" noChangeArrowheads="1"/>
          </p:cNvPicPr>
          <p:nvPr/>
        </p:nvPicPr>
        <p:blipFill>
          <a:blip r:embed="rId2" cstate="print"/>
          <a:srcRect/>
          <a:stretch>
            <a:fillRect/>
          </a:stretch>
        </p:blipFill>
        <p:spPr bwMode="auto">
          <a:xfrm>
            <a:off x="0" y="0"/>
            <a:ext cx="9144000" cy="6880225"/>
          </a:xfrm>
          <a:prstGeom prst="rect">
            <a:avLst/>
          </a:prstGeom>
          <a:noFill/>
          <a:ln w="9525">
            <a:noFill/>
            <a:miter lim="800000"/>
            <a:headEnd/>
            <a:tailEnd/>
          </a:ln>
        </p:spPr>
      </p:pic>
      <p:pic>
        <p:nvPicPr>
          <p:cNvPr id="2" name="Содержимое 5" descr="Изображение 011.jpg"/>
          <p:cNvPicPr>
            <a:picLocks noChangeAspect="1"/>
          </p:cNvPicPr>
          <p:nvPr/>
        </p:nvPicPr>
        <p:blipFill>
          <a:blip r:embed="rId3" cstate="print"/>
          <a:stretch>
            <a:fillRect/>
          </a:stretch>
        </p:blipFill>
        <p:spPr>
          <a:xfrm>
            <a:off x="5580185" y="908051"/>
            <a:ext cx="3071446" cy="4487863"/>
          </a:xfrm>
          <a:prstGeom prst="rect">
            <a:avLst/>
          </a:prstGeom>
          <a:ln>
            <a:noFill/>
          </a:ln>
          <a:effectLst>
            <a:outerShdw blurRad="190500" algn="tl" rotWithShape="0">
              <a:srgbClr val="000000">
                <a:alpha val="70000"/>
              </a:srgbClr>
            </a:outerShdw>
          </a:effectLst>
        </p:spPr>
      </p:pic>
      <p:sp>
        <p:nvSpPr>
          <p:cNvPr id="9220" name="TextBox 2"/>
          <p:cNvSpPr txBox="1">
            <a:spLocks noChangeArrowheads="1"/>
          </p:cNvSpPr>
          <p:nvPr/>
        </p:nvSpPr>
        <p:spPr bwMode="auto">
          <a:xfrm>
            <a:off x="5580185" y="4724400"/>
            <a:ext cx="3059723" cy="647700"/>
          </a:xfrm>
          <a:prstGeom prst="rect">
            <a:avLst/>
          </a:prstGeom>
          <a:noFill/>
          <a:ln w="9525">
            <a:noFill/>
            <a:miter lim="800000"/>
            <a:headEnd/>
            <a:tailEnd/>
          </a:ln>
        </p:spPr>
        <p:txBody>
          <a:bodyPr>
            <a:spAutoFit/>
          </a:bodyPr>
          <a:lstStyle/>
          <a:p>
            <a:pPr algn="ctr"/>
            <a:r>
              <a:rPr lang="ru-RU">
                <a:solidFill>
                  <a:schemeClr val="bg1"/>
                </a:solidFill>
              </a:rPr>
              <a:t>Справа - Якимова (Петрова) Елизавета Петровна </a:t>
            </a:r>
          </a:p>
        </p:txBody>
      </p:sp>
      <p:pic>
        <p:nvPicPr>
          <p:cNvPr id="6" name="Содержимое 5" descr="Изображение 011.jpg"/>
          <p:cNvPicPr>
            <a:picLocks noChangeAspect="1"/>
          </p:cNvPicPr>
          <p:nvPr/>
        </p:nvPicPr>
        <p:blipFill>
          <a:blip r:embed="rId4" cstate="print"/>
          <a:stretch>
            <a:fillRect/>
          </a:stretch>
        </p:blipFill>
        <p:spPr>
          <a:xfrm>
            <a:off x="180243" y="3573464"/>
            <a:ext cx="4749311" cy="3159125"/>
          </a:xfrm>
          <a:prstGeom prst="rect">
            <a:avLst/>
          </a:prstGeom>
          <a:ln>
            <a:noFill/>
          </a:ln>
          <a:effectLst>
            <a:outerShdw blurRad="190500" algn="tl" rotWithShape="0">
              <a:srgbClr val="000000">
                <a:alpha val="70000"/>
              </a:srgbClr>
            </a:outerShdw>
          </a:effectLst>
        </p:spPr>
      </p:pic>
      <p:sp>
        <p:nvSpPr>
          <p:cNvPr id="9222" name="TextBox 6"/>
          <p:cNvSpPr txBox="1">
            <a:spLocks noChangeArrowheads="1"/>
          </p:cNvSpPr>
          <p:nvPr/>
        </p:nvSpPr>
        <p:spPr bwMode="auto">
          <a:xfrm>
            <a:off x="323851" y="6021388"/>
            <a:ext cx="4463562" cy="646112"/>
          </a:xfrm>
          <a:prstGeom prst="rect">
            <a:avLst/>
          </a:prstGeom>
          <a:noFill/>
          <a:ln w="9525">
            <a:noFill/>
            <a:miter lim="800000"/>
            <a:headEnd/>
            <a:tailEnd/>
          </a:ln>
        </p:spPr>
        <p:txBody>
          <a:bodyPr>
            <a:spAutoFit/>
          </a:bodyPr>
          <a:lstStyle/>
          <a:p>
            <a:pPr algn="ctr"/>
            <a:r>
              <a:rPr lang="ru-RU">
                <a:solidFill>
                  <a:schemeClr val="bg1"/>
                </a:solidFill>
              </a:rPr>
              <a:t>Антон Петрович и его племянница Юлия Гавриловна</a:t>
            </a:r>
          </a:p>
        </p:txBody>
      </p:sp>
      <p:pic>
        <p:nvPicPr>
          <p:cNvPr id="8" name="Содержимое 5" descr="Изображение 011.jpg"/>
          <p:cNvPicPr>
            <a:picLocks noChangeAspect="1"/>
          </p:cNvPicPr>
          <p:nvPr/>
        </p:nvPicPr>
        <p:blipFill>
          <a:blip r:embed="rId5" cstate="print"/>
          <a:stretch>
            <a:fillRect/>
          </a:stretch>
        </p:blipFill>
        <p:spPr>
          <a:xfrm>
            <a:off x="1332035" y="188913"/>
            <a:ext cx="2520462" cy="3217862"/>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0" y="0"/>
            <a:ext cx="9144000" cy="6826250"/>
          </a:xfrm>
          <a:prstGeom prst="rect">
            <a:avLst/>
          </a:prstGeom>
          <a:noFill/>
          <a:ln w="9525">
            <a:noFill/>
            <a:miter lim="800000"/>
            <a:headEnd/>
            <a:tailEnd/>
          </a:ln>
        </p:spPr>
      </p:pic>
      <p:sp>
        <p:nvSpPr>
          <p:cNvPr id="2" name="Заголовок 1"/>
          <p:cNvSpPr>
            <a:spLocks noGrp="1"/>
          </p:cNvSpPr>
          <p:nvPr>
            <p:ph type="title"/>
          </p:nvPr>
        </p:nvSpPr>
        <p:spPr>
          <a:xfrm>
            <a:off x="0" y="274639"/>
            <a:ext cx="3924300" cy="2001837"/>
          </a:xfrm>
        </p:spPr>
        <p:txBody>
          <a:bodyPr>
            <a:normAutofit fontScale="90000"/>
          </a:bodyPr>
          <a:lstStyle/>
          <a:p>
            <a:pPr>
              <a:defRPr/>
            </a:pPr>
            <a:r>
              <a:rPr lang="ru-RU" b="1" i="1" dirty="0" smtClean="0">
                <a:solidFill>
                  <a:srgbClr val="0070C0"/>
                </a:solidFill>
              </a:rPr>
              <a:t>Вся многочисленная и дружная семья.</a:t>
            </a:r>
            <a:endParaRPr lang="ru-RU" b="1" i="1" dirty="0">
              <a:solidFill>
                <a:srgbClr val="0070C0"/>
              </a:solidFill>
            </a:endParaRPr>
          </a:p>
        </p:txBody>
      </p:sp>
      <p:pic>
        <p:nvPicPr>
          <p:cNvPr id="10244" name="Содержимое 4" descr="Изображение 290.jpg"/>
          <p:cNvPicPr>
            <a:picLocks noGrp="1" noChangeAspect="1"/>
          </p:cNvPicPr>
          <p:nvPr>
            <p:ph sz="half" idx="1"/>
          </p:nvPr>
        </p:nvPicPr>
        <p:blipFill>
          <a:blip r:embed="rId3" cstate="print"/>
          <a:srcRect/>
          <a:stretch>
            <a:fillRect/>
          </a:stretch>
        </p:blipFill>
        <p:spPr>
          <a:xfrm>
            <a:off x="0" y="2565400"/>
            <a:ext cx="6119446" cy="4292600"/>
          </a:xfrm>
        </p:spPr>
      </p:pic>
      <p:pic>
        <p:nvPicPr>
          <p:cNvPr id="10245" name="Содержимое 6" descr="Изображение 297.jpg"/>
          <p:cNvPicPr>
            <a:picLocks noGrp="1" noChangeAspect="1"/>
          </p:cNvPicPr>
          <p:nvPr>
            <p:ph sz="half" idx="2"/>
          </p:nvPr>
        </p:nvPicPr>
        <p:blipFill>
          <a:blip r:embed="rId4" cstate="print"/>
          <a:srcRect/>
          <a:stretch>
            <a:fillRect/>
          </a:stretch>
        </p:blipFill>
        <p:spPr>
          <a:xfrm>
            <a:off x="3924300" y="0"/>
            <a:ext cx="5219700" cy="3462338"/>
          </a:xfrm>
        </p:spPr>
      </p:pic>
      <p:sp>
        <p:nvSpPr>
          <p:cNvPr id="6" name="TextBox 5"/>
          <p:cNvSpPr txBox="1"/>
          <p:nvPr/>
        </p:nvSpPr>
        <p:spPr>
          <a:xfrm>
            <a:off x="682869" y="6550026"/>
            <a:ext cx="4572000" cy="30797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lgn="ctr">
              <a:defRPr/>
            </a:pPr>
            <a:r>
              <a:rPr lang="ru-RU" sz="1400" dirty="0">
                <a:solidFill>
                  <a:schemeClr val="tx1"/>
                </a:solidFill>
              </a:rPr>
              <a:t>Миронов Николай </a:t>
            </a:r>
            <a:r>
              <a:rPr lang="ru-RU" sz="1400" dirty="0" err="1">
                <a:solidFill>
                  <a:schemeClr val="tx1"/>
                </a:solidFill>
              </a:rPr>
              <a:t>Миронович</a:t>
            </a:r>
            <a:r>
              <a:rPr lang="ru-RU" sz="1400" dirty="0">
                <a:solidFill>
                  <a:schemeClr val="tx1"/>
                </a:solidFill>
              </a:rPr>
              <a:t> – племянник.</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Содержимое 4" descr="Изображение 005.jpg"/>
          <p:cNvPicPr>
            <a:picLocks noChangeAspect="1"/>
          </p:cNvPicPr>
          <p:nvPr/>
        </p:nvPicPr>
        <p:blipFill>
          <a:blip r:embed="rId2" cstate="print"/>
          <a:srcRect/>
          <a:stretch>
            <a:fillRect/>
          </a:stretch>
        </p:blipFill>
        <p:spPr bwMode="auto">
          <a:xfrm>
            <a:off x="2195146" y="1"/>
            <a:ext cx="4321420" cy="69199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p:cNvPicPr>
            <a:picLocks noChangeAspect="1" noChangeArrowheads="1"/>
          </p:cNvPicPr>
          <p:nvPr/>
        </p:nvPicPr>
        <p:blipFill>
          <a:blip r:embed="rId2" cstate="print">
            <a:lum bright="20000"/>
          </a:blip>
          <a:srcRect/>
          <a:stretch>
            <a:fillRect/>
          </a:stretch>
        </p:blipFill>
        <p:spPr bwMode="auto">
          <a:xfrm>
            <a:off x="0" y="0"/>
            <a:ext cx="9144000" cy="6858000"/>
          </a:xfrm>
          <a:prstGeom prst="rect">
            <a:avLst/>
          </a:prstGeom>
          <a:noFill/>
          <a:ln w="9525">
            <a:noFill/>
            <a:miter lim="800000"/>
            <a:headEnd/>
            <a:tailEnd/>
          </a:ln>
        </p:spPr>
      </p:pic>
      <p:sp>
        <p:nvSpPr>
          <p:cNvPr id="12291" name="Прямоугольник 5"/>
          <p:cNvSpPr>
            <a:spLocks noChangeArrowheads="1"/>
          </p:cNvSpPr>
          <p:nvPr/>
        </p:nvSpPr>
        <p:spPr bwMode="auto">
          <a:xfrm>
            <a:off x="0" y="1"/>
            <a:ext cx="9144000" cy="1262063"/>
          </a:xfrm>
          <a:prstGeom prst="rect">
            <a:avLst/>
          </a:prstGeom>
          <a:noFill/>
          <a:ln w="9525">
            <a:noFill/>
            <a:miter lim="800000"/>
            <a:headEnd/>
            <a:tailEnd/>
          </a:ln>
        </p:spPr>
        <p:txBody>
          <a:bodyPr>
            <a:spAutoFit/>
          </a:bodyPr>
          <a:lstStyle/>
          <a:p>
            <a:r>
              <a:rPr lang="ru-RU"/>
              <a:t>	</a:t>
            </a:r>
            <a:r>
              <a:rPr lang="ru-RU" sz="2000"/>
              <a:t>В августе 1919 г. 17-летний юноша вступил добровольцем в Красную Армию и был зачислен во 2-й Приволжский запасной полк в г. Казань. </a:t>
            </a:r>
          </a:p>
          <a:p>
            <a:r>
              <a:rPr lang="ru-RU"/>
              <a:t>	</a:t>
            </a:r>
            <a:br>
              <a:rPr lang="ru-RU"/>
            </a:br>
            <a:endParaRPr lang="ru-RU"/>
          </a:p>
        </p:txBody>
      </p:sp>
      <p:pic>
        <p:nvPicPr>
          <p:cNvPr id="12292" name="Содержимое 4" descr="Изображение 005.jpg"/>
          <p:cNvPicPr>
            <a:picLocks noGrp="1" noChangeAspect="1"/>
          </p:cNvPicPr>
          <p:nvPr>
            <p:ph idx="1"/>
          </p:nvPr>
        </p:nvPicPr>
        <p:blipFill>
          <a:blip r:embed="rId3" cstate="print"/>
          <a:srcRect/>
          <a:stretch>
            <a:fillRect/>
          </a:stretch>
        </p:blipFill>
        <p:spPr>
          <a:xfrm>
            <a:off x="1332036" y="908051"/>
            <a:ext cx="6120911" cy="5813425"/>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Содержимое 2"/>
          <p:cNvSpPr>
            <a:spLocks noGrp="1"/>
          </p:cNvSpPr>
          <p:nvPr>
            <p:ph idx="1"/>
          </p:nvPr>
        </p:nvSpPr>
        <p:spPr>
          <a:xfrm>
            <a:off x="457200" y="914401"/>
            <a:ext cx="8229600" cy="5211763"/>
          </a:xfrm>
        </p:spPr>
        <p:txBody>
          <a:bodyPr/>
          <a:lstStyle/>
          <a:p>
            <a:pPr>
              <a:buFont typeface="Arial" charset="0"/>
              <a:buNone/>
            </a:pPr>
            <a:r>
              <a:rPr lang="ru-RU" smtClean="0">
                <a:solidFill>
                  <a:srgbClr val="FF0000"/>
                </a:solidFill>
              </a:rPr>
              <a:t>Гражданская война </a:t>
            </a:r>
            <a:r>
              <a:rPr lang="ru-RU" smtClean="0"/>
              <a:t>– эта война между  гражданами одного государства.</a:t>
            </a:r>
          </a:p>
          <a:p>
            <a:pPr>
              <a:buFont typeface="Arial" charset="0"/>
              <a:buNone/>
            </a:pPr>
            <a:r>
              <a:rPr lang="ru-RU" smtClean="0">
                <a:solidFill>
                  <a:srgbClr val="FF0000"/>
                </a:solidFill>
              </a:rPr>
              <a:t>Интервенция</a:t>
            </a:r>
            <a:r>
              <a:rPr lang="ru-RU" smtClean="0"/>
              <a:t> – насильственное вмешательство одного или нескольких государств во внутренние дела других стран и народов; может быть военной (агрессия), экономической, дипломатической, идеологической.</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p:cNvPicPr>
            <a:picLocks noChangeAspect="1" noChangeArrowheads="1"/>
          </p:cNvPicPr>
          <p:nvPr/>
        </p:nvPicPr>
        <p:blipFill>
          <a:blip r:embed="rId2" cstate="print"/>
          <a:srcRect/>
          <a:stretch>
            <a:fillRect/>
          </a:stretch>
        </p:blipFill>
        <p:spPr bwMode="auto">
          <a:xfrm>
            <a:off x="0" y="-15875"/>
            <a:ext cx="9123485" cy="6873875"/>
          </a:xfrm>
          <a:prstGeom prst="rect">
            <a:avLst/>
          </a:prstGeom>
          <a:noFill/>
          <a:ln w="9525">
            <a:noFill/>
            <a:miter lim="800000"/>
            <a:headEnd/>
            <a:tailEnd/>
          </a:ln>
        </p:spPr>
      </p:pic>
      <p:pic>
        <p:nvPicPr>
          <p:cNvPr id="5" name="Содержимое 4" descr="Изображение 006.jpg"/>
          <p:cNvPicPr>
            <a:picLocks noChangeAspect="1"/>
          </p:cNvPicPr>
          <p:nvPr/>
        </p:nvPicPr>
        <p:blipFill>
          <a:blip r:embed="rId3" cstate="print"/>
          <a:stretch>
            <a:fillRect/>
          </a:stretch>
        </p:blipFill>
        <p:spPr>
          <a:xfrm>
            <a:off x="4499992" y="0"/>
            <a:ext cx="4644008" cy="6858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Содержимое 5"/>
          <p:cNvSpPr>
            <a:spLocks noGrp="1"/>
          </p:cNvSpPr>
          <p:nvPr>
            <p:ph idx="1"/>
          </p:nvPr>
        </p:nvSpPr>
        <p:spPr>
          <a:xfrm>
            <a:off x="252047" y="476251"/>
            <a:ext cx="3959469" cy="5649913"/>
          </a:xfrm>
        </p:spPr>
        <p:txBody>
          <a:bodyPr>
            <a:normAutofit fontScale="85000" lnSpcReduction="20000"/>
          </a:bodyPr>
          <a:lstStyle/>
          <a:p>
            <a:pPr>
              <a:buFont typeface="Arial" charset="0"/>
              <a:buNone/>
              <a:defRPr/>
            </a:pPr>
            <a:r>
              <a:rPr lang="ru-RU" dirty="0" smtClean="0"/>
              <a:t>		Спустя некоторое время командование направило его на военно-инженерные курсы командного состава.</a:t>
            </a:r>
          </a:p>
          <a:p>
            <a:pPr>
              <a:buFont typeface="Arial" charset="0"/>
              <a:buNone/>
              <a:defRPr/>
            </a:pPr>
            <a:r>
              <a:rPr lang="ru-RU" dirty="0" smtClean="0"/>
              <a:t>		 С февраля 1921 г. службу продолжил в инженерных войсках Туркестанского фронта, сначала командиром взвода, а затем роты, в составе II стрелковой дивизии участвовал в борьбе с басмачеством</a:t>
            </a:r>
            <a:r>
              <a:rPr lang="ru-RU" sz="3600" dirty="0" smtClean="0"/>
              <a:t>.</a:t>
            </a:r>
            <a:endParaRPr lang="ru-R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cstate="print"/>
          <a:srcRect/>
          <a:stretch>
            <a:fillRect/>
          </a:stretch>
        </p:blipFill>
        <p:spPr bwMode="auto">
          <a:xfrm>
            <a:off x="0" y="1"/>
            <a:ext cx="9144000" cy="6888163"/>
          </a:xfrm>
          <a:prstGeom prst="rect">
            <a:avLst/>
          </a:prstGeom>
          <a:noFill/>
          <a:ln w="9525">
            <a:noFill/>
            <a:miter lim="800000"/>
            <a:headEnd/>
            <a:tailEnd/>
          </a:ln>
        </p:spPr>
      </p:pic>
      <p:pic>
        <p:nvPicPr>
          <p:cNvPr id="15363" name="Picture 2"/>
          <p:cNvPicPr>
            <a:picLocks noGrp="1" noChangeAspect="1" noChangeArrowheads="1"/>
          </p:cNvPicPr>
          <p:nvPr>
            <p:ph idx="1"/>
          </p:nvPr>
        </p:nvPicPr>
        <p:blipFill>
          <a:blip r:embed="rId3" cstate="print"/>
          <a:srcRect/>
          <a:stretch>
            <a:fillRect/>
          </a:stretch>
        </p:blipFill>
        <p:spPr>
          <a:xfrm>
            <a:off x="106974" y="160339"/>
            <a:ext cx="4339003" cy="6491287"/>
          </a:xfrm>
        </p:spPr>
      </p:pic>
      <p:sp>
        <p:nvSpPr>
          <p:cNvPr id="5" name="Прямоугольник 4"/>
          <p:cNvSpPr/>
          <p:nvPr/>
        </p:nvSpPr>
        <p:spPr>
          <a:xfrm>
            <a:off x="4715608" y="1628775"/>
            <a:ext cx="4176346" cy="2586038"/>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ru-RU" dirty="0"/>
              <a:t>	В 1928-1932 гг. Антон Петрович обучался в Военно-технической академии РККА.</a:t>
            </a:r>
          </a:p>
          <a:p>
            <a:pPr>
              <a:defRPr/>
            </a:pPr>
            <a:r>
              <a:rPr lang="ru-RU" dirty="0"/>
              <a:t>	 После завершения учебы оставлен в Академии в должности старшего инженера лаборатории, позже назначен адъюнктом кафедры общей тактики, оперативного искусства и инженерного обеспечения.</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Содержимое 2"/>
          <p:cNvSpPr>
            <a:spLocks noGrp="1"/>
          </p:cNvSpPr>
          <p:nvPr>
            <p:ph idx="1"/>
          </p:nvPr>
        </p:nvSpPr>
        <p:spPr>
          <a:xfrm>
            <a:off x="106974" y="115889"/>
            <a:ext cx="8930054" cy="1368425"/>
          </a:xfrm>
        </p:spPr>
        <p:style>
          <a:lnRef idx="1">
            <a:schemeClr val="accent3"/>
          </a:lnRef>
          <a:fillRef idx="2">
            <a:schemeClr val="accent3"/>
          </a:fillRef>
          <a:effectRef idx="1">
            <a:schemeClr val="accent3"/>
          </a:effectRef>
          <a:fontRef idx="minor">
            <a:schemeClr val="dk1"/>
          </a:fontRef>
        </p:style>
        <p:txBody>
          <a:bodyPr>
            <a:normAutofit fontScale="40000" lnSpcReduction="20000"/>
          </a:bodyPr>
          <a:lstStyle/>
          <a:p>
            <a:pPr algn="ctr">
              <a:buFont typeface="Arial" charset="0"/>
              <a:buNone/>
              <a:defRPr/>
            </a:pPr>
            <a:r>
              <a:rPr lang="ru-RU" dirty="0" smtClean="0"/>
              <a:t>		</a:t>
            </a:r>
            <a:r>
              <a:rPr lang="ru-RU" sz="3800" dirty="0" smtClean="0">
                <a:solidFill>
                  <a:srgbClr val="002060"/>
                </a:solidFill>
              </a:rPr>
              <a:t>С 1936 г. - вновь в действующей армии. </a:t>
            </a:r>
          </a:p>
          <a:p>
            <a:pPr algn="ctr">
              <a:buFont typeface="Arial" charset="0"/>
              <a:buNone/>
              <a:defRPr/>
            </a:pPr>
            <a:r>
              <a:rPr lang="ru-RU" sz="3800" dirty="0" smtClean="0">
                <a:solidFill>
                  <a:srgbClr val="002060"/>
                </a:solidFill>
              </a:rPr>
              <a:t>Во время войны с белофиннами (1939-1940 г.) на Выборгском направлении по заданию командования А.П. Петров организует большие инженерные работы по </a:t>
            </a:r>
            <a:r>
              <a:rPr lang="ru-RU" sz="3800" dirty="0" err="1" smtClean="0">
                <a:solidFill>
                  <a:srgbClr val="002060"/>
                </a:solidFill>
              </a:rPr>
              <a:t>взламыванию</a:t>
            </a:r>
            <a:r>
              <a:rPr lang="ru-RU" sz="3800" dirty="0" smtClean="0">
                <a:solidFill>
                  <a:srgbClr val="002060"/>
                </a:solidFill>
              </a:rPr>
              <a:t> линии Маннергейма – системы капитальных укреплений, тянувшихся вдоль границы с СССР на Карельском перешейке. За эту работу военный инженер Петров получает первую боевую награду – </a:t>
            </a:r>
            <a:r>
              <a:rPr lang="ru-RU" sz="3800" b="1" u="sng" dirty="0" smtClean="0">
                <a:solidFill>
                  <a:srgbClr val="FF0000"/>
                </a:solidFill>
              </a:rPr>
              <a:t>орден Красной Звезды. </a:t>
            </a:r>
            <a:r>
              <a:rPr lang="ru-RU" sz="3800" dirty="0" smtClean="0">
                <a:solidFill>
                  <a:srgbClr val="002060"/>
                </a:solidFill>
              </a:rPr>
              <a:t/>
            </a:r>
            <a:br>
              <a:rPr lang="ru-RU" sz="3800" dirty="0" smtClean="0">
                <a:solidFill>
                  <a:srgbClr val="002060"/>
                </a:solidFill>
              </a:rPr>
            </a:br>
            <a:endParaRPr lang="ru-RU" sz="3800" dirty="0">
              <a:solidFill>
                <a:srgbClr val="002060"/>
              </a:solidFill>
            </a:endParaRPr>
          </a:p>
        </p:txBody>
      </p:sp>
      <p:pic>
        <p:nvPicPr>
          <p:cNvPr id="16388" name="Picture 3"/>
          <p:cNvPicPr>
            <a:picLocks noChangeAspect="1" noChangeArrowheads="1"/>
          </p:cNvPicPr>
          <p:nvPr/>
        </p:nvPicPr>
        <p:blipFill>
          <a:blip r:embed="rId3" cstate="print"/>
          <a:srcRect/>
          <a:stretch>
            <a:fillRect/>
          </a:stretch>
        </p:blipFill>
        <p:spPr bwMode="auto">
          <a:xfrm>
            <a:off x="2051539" y="1700213"/>
            <a:ext cx="5013081" cy="49133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p:cNvPicPr>
            <a:picLocks noChangeAspect="1" noChangeArrowheads="1"/>
          </p:cNvPicPr>
          <p:nvPr/>
        </p:nvPicPr>
        <p:blipFill>
          <a:blip r:embed="rId2" cstate="print"/>
          <a:srcRect/>
          <a:stretch>
            <a:fillRect/>
          </a:stretch>
        </p:blipFill>
        <p:spPr bwMode="auto">
          <a:xfrm>
            <a:off x="0" y="0"/>
            <a:ext cx="4173415" cy="55451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Прямоугольник 1"/>
          <p:cNvSpPr/>
          <p:nvPr/>
        </p:nvSpPr>
        <p:spPr>
          <a:xfrm>
            <a:off x="4572000" y="0"/>
            <a:ext cx="4572000" cy="1446550"/>
          </a:xfrm>
          <a:prstGeom prst="rect">
            <a:avLst/>
          </a:prstGeom>
          <a:noFill/>
        </p:spPr>
        <p:txBody>
          <a:bodyPr>
            <a:spAutoFit/>
          </a:bodyPr>
          <a:lstStyle/>
          <a:p>
            <a:pPr algn="ctr">
              <a:defRPr/>
            </a:pPr>
            <a:r>
              <a:rPr lang="ru-RU" sz="4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Линия Маннергейма</a:t>
            </a:r>
          </a:p>
        </p:txBody>
      </p:sp>
      <p:pic>
        <p:nvPicPr>
          <p:cNvPr id="10244" name="Picture 4"/>
          <p:cNvPicPr>
            <a:picLocks noChangeAspect="1" noChangeArrowheads="1"/>
          </p:cNvPicPr>
          <p:nvPr/>
        </p:nvPicPr>
        <p:blipFill>
          <a:blip r:embed="rId3" cstate="print"/>
          <a:srcRect/>
          <a:stretch>
            <a:fillRect/>
          </a:stretch>
        </p:blipFill>
        <p:spPr bwMode="auto">
          <a:xfrm>
            <a:off x="4860681" y="4032250"/>
            <a:ext cx="4283319" cy="28257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245" name="Picture 5"/>
          <p:cNvPicPr>
            <a:picLocks noChangeAspect="1" noChangeArrowheads="1"/>
          </p:cNvPicPr>
          <p:nvPr/>
        </p:nvPicPr>
        <p:blipFill>
          <a:blip r:embed="rId4" cstate="print"/>
          <a:srcRect/>
          <a:stretch>
            <a:fillRect/>
          </a:stretch>
        </p:blipFill>
        <p:spPr bwMode="auto">
          <a:xfrm>
            <a:off x="2268415" y="4437063"/>
            <a:ext cx="2807677" cy="18716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7414" name="Прямоугольник 7"/>
          <p:cNvSpPr>
            <a:spLocks noChangeArrowheads="1"/>
          </p:cNvSpPr>
          <p:nvPr/>
        </p:nvSpPr>
        <p:spPr bwMode="auto">
          <a:xfrm>
            <a:off x="4283320" y="1341439"/>
            <a:ext cx="4860680" cy="2676525"/>
          </a:xfrm>
          <a:prstGeom prst="rect">
            <a:avLst/>
          </a:prstGeom>
          <a:noFill/>
          <a:ln w="9525">
            <a:noFill/>
            <a:miter lim="800000"/>
            <a:headEnd/>
            <a:tailEnd/>
          </a:ln>
        </p:spPr>
        <p:txBody>
          <a:bodyPr>
            <a:spAutoFit/>
          </a:bodyPr>
          <a:lstStyle/>
          <a:p>
            <a:pPr algn="ctr"/>
            <a:r>
              <a:rPr lang="ru-RU" sz="1400"/>
              <a:t>представляла собой цепь укрепленных районов протяженностью около 135 км и глубиной до 90 км на пространстве от Финского залива до юго-западного берега Ладожского озера. Основу составляли тактически связанные друг с другом бетонные сооружения – ДОТы, командные пункты и убежища. Главная позиция линии Маннергейма состояла из 22 опорных пунктов, шириной 3–4 км и глубиной 1–2 км каждый. В состав опорного пункта входило несколько железобетонных ДОТов и полевые укрепления (ДЗОТы, стрелковые окопы, блиндажи и пулеметные гнезда). Опорные пункты окружали противотанковыми заграждениями, минами и рядами колючей проволоки.</a:t>
            </a:r>
          </a:p>
        </p:txBody>
      </p:sp>
      <p:pic>
        <p:nvPicPr>
          <p:cNvPr id="10247" name="Picture 7"/>
          <p:cNvPicPr>
            <a:picLocks noChangeAspect="1" noChangeArrowheads="1"/>
          </p:cNvPicPr>
          <p:nvPr/>
        </p:nvPicPr>
        <p:blipFill>
          <a:blip r:embed="rId5" cstate="print"/>
          <a:srcRect/>
          <a:stretch>
            <a:fillRect/>
          </a:stretch>
        </p:blipFill>
        <p:spPr bwMode="auto">
          <a:xfrm>
            <a:off x="0" y="5229226"/>
            <a:ext cx="2655277" cy="16287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Содержимое 4" descr="началась война.jpg"/>
          <p:cNvPicPr>
            <a:picLocks noGrp="1" noChangeAspect="1"/>
          </p:cNvPicPr>
          <p:nvPr>
            <p:ph idx="1"/>
          </p:nvPr>
        </p:nvPicPr>
        <p:blipFill>
          <a:blip r:embed="rId3" cstate="print"/>
          <a:srcRect/>
          <a:stretch>
            <a:fillRect/>
          </a:stretch>
        </p:blipFill>
        <p:spPr>
          <a:xfrm>
            <a:off x="0" y="4214814"/>
            <a:ext cx="4356589" cy="2643187"/>
          </a:xfrm>
        </p:spPr>
      </p:pic>
      <p:pic>
        <p:nvPicPr>
          <p:cNvPr id="18435" name="Рисунок 6" descr="Изображение23.jpg"/>
          <p:cNvPicPr>
            <a:picLocks noChangeAspect="1"/>
          </p:cNvPicPr>
          <p:nvPr/>
        </p:nvPicPr>
        <p:blipFill>
          <a:blip r:embed="rId4" cstate="print"/>
          <a:srcRect/>
          <a:stretch>
            <a:fillRect/>
          </a:stretch>
        </p:blipFill>
        <p:spPr bwMode="auto">
          <a:xfrm>
            <a:off x="4850424" y="4214814"/>
            <a:ext cx="4293577" cy="2643187"/>
          </a:xfrm>
          <a:prstGeom prst="rect">
            <a:avLst/>
          </a:prstGeom>
          <a:noFill/>
          <a:ln w="9525">
            <a:noFill/>
            <a:miter lim="800000"/>
            <a:headEnd/>
            <a:tailEnd/>
          </a:ln>
        </p:spPr>
      </p:pic>
      <p:sp>
        <p:nvSpPr>
          <p:cNvPr id="6" name="Прямоугольник 5"/>
          <p:cNvSpPr/>
          <p:nvPr/>
        </p:nvSpPr>
        <p:spPr>
          <a:xfrm>
            <a:off x="0" y="332656"/>
            <a:ext cx="9036496" cy="3416320"/>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ru-RU" sz="7200" b="1" cap="all" dirty="0">
                <a:ln w="0"/>
                <a:solidFill>
                  <a:sysClr val="windowText" lastClr="000000"/>
                </a:solidFill>
                <a:effectLst>
                  <a:reflection blurRad="12700" stA="50000" endPos="50000" dist="5000" dir="5400000" sy="-100000" rotWithShape="0"/>
                </a:effectLst>
                <a:latin typeface="Times New Roman" pitchFamily="18" charset="0"/>
                <a:cs typeface="Times New Roman" pitchFamily="18" charset="0"/>
              </a:rPr>
              <a:t>Великая </a:t>
            </a:r>
          </a:p>
          <a:p>
            <a:pPr algn="ctr">
              <a:defRPr/>
            </a:pPr>
            <a:r>
              <a:rPr lang="ru-RU" sz="7200" b="1" cap="all" dirty="0">
                <a:ln w="0"/>
                <a:solidFill>
                  <a:sysClr val="windowText" lastClr="000000"/>
                </a:solidFill>
                <a:effectLst>
                  <a:reflection blurRad="12700" stA="50000" endPos="50000" dist="5000" dir="5400000" sy="-100000" rotWithShape="0"/>
                </a:effectLst>
                <a:latin typeface="Times New Roman" pitchFamily="18" charset="0"/>
                <a:cs typeface="Times New Roman" pitchFamily="18" charset="0"/>
              </a:rPr>
              <a:t>Отечественная </a:t>
            </a:r>
          </a:p>
          <a:p>
            <a:pPr algn="ctr">
              <a:defRPr/>
            </a:pPr>
            <a:r>
              <a:rPr lang="ru-RU" sz="7200" b="1" cap="all" dirty="0">
                <a:ln w="0"/>
                <a:solidFill>
                  <a:sysClr val="windowText" lastClr="000000"/>
                </a:solidFill>
                <a:effectLst>
                  <a:reflection blurRad="12700" stA="50000" endPos="50000" dist="5000" dir="5400000" sy="-100000" rotWithShape="0"/>
                </a:effectLst>
                <a:latin typeface="Times New Roman" pitchFamily="18" charset="0"/>
                <a:cs typeface="Times New Roman" pitchFamily="18" charset="0"/>
              </a:rPr>
              <a:t>война</a:t>
            </a:r>
          </a:p>
        </p:txBody>
      </p:sp>
      <p:pic>
        <p:nvPicPr>
          <p:cNvPr id="5" name="Левитан о начале войны..mp3">
            <a:hlinkClick r:id="" action="ppaction://media"/>
          </p:cNvPr>
          <p:cNvPicPr>
            <a:picLocks noRot="1" noChangeAspect="1"/>
          </p:cNvPicPr>
          <p:nvPr>
            <a:audioFile r:link="rId1"/>
          </p:nvPr>
        </p:nvPicPr>
        <p:blipFill>
          <a:blip r:embed="rId5" cstate="print"/>
          <a:srcRect/>
          <a:stretch>
            <a:fillRect/>
          </a:stretch>
        </p:blipFill>
        <p:spPr bwMode="auto">
          <a:xfrm>
            <a:off x="461597" y="531813"/>
            <a:ext cx="281354" cy="304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7708" fill="hold"/>
                                        <p:tgtEl>
                                          <p:spTgt spid="5"/>
                                        </p:tgtEl>
                                      </p:cBhvr>
                                    </p:cmd>
                                  </p:childTnLst>
                                </p:cTn>
                              </p:par>
                            </p:childTnLst>
                          </p:cTn>
                        </p:par>
                      </p:childTnLst>
                    </p:cTn>
                  </p:par>
                </p:childTnLst>
              </p:cTn>
              <p:nextCondLst>
                <p:cond evt="onClick" delay="0">
                  <p:tgtEl>
                    <p:spTgt spid="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srcRect b="5061"/>
          <a:stretch>
            <a:fillRect/>
          </a:stretch>
        </p:blipFill>
        <p:spPr bwMode="auto">
          <a:xfrm>
            <a:off x="0" y="0"/>
            <a:ext cx="9144000" cy="6838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cstate="print">
            <a:lum bright="30000"/>
          </a:blip>
          <a:srcRect/>
          <a:stretch>
            <a:fillRect/>
          </a:stretch>
        </p:blipFill>
        <p:spPr bwMode="auto">
          <a:xfrm>
            <a:off x="0" y="-25400"/>
            <a:ext cx="9144000" cy="6883400"/>
          </a:xfrm>
          <a:prstGeom prst="rect">
            <a:avLst/>
          </a:prstGeom>
          <a:noFill/>
          <a:ln w="9525">
            <a:noFill/>
            <a:miter lim="800000"/>
            <a:headEnd/>
            <a:tailEnd/>
          </a:ln>
        </p:spPr>
      </p:pic>
      <p:sp>
        <p:nvSpPr>
          <p:cNvPr id="20483" name="Заголовок 1"/>
          <p:cNvSpPr>
            <a:spLocks noGrp="1"/>
          </p:cNvSpPr>
          <p:nvPr>
            <p:ph type="title"/>
          </p:nvPr>
        </p:nvSpPr>
        <p:spPr>
          <a:xfrm>
            <a:off x="106974" y="274638"/>
            <a:ext cx="8930054" cy="1282700"/>
          </a:xfrm>
        </p:spPr>
        <p:txBody>
          <a:bodyPr>
            <a:normAutofit fontScale="90000"/>
          </a:bodyPr>
          <a:lstStyle/>
          <a:p>
            <a:r>
              <a:rPr lang="ru-RU" sz="1400" smtClean="0">
                <a:solidFill>
                  <a:srgbClr val="002060"/>
                </a:solidFill>
              </a:rPr>
              <a:t> Инженерный полк Прибалтийского военного округа, которым командовал А.П. Петров, вступает в бой в первый же день войны. Вскоре А.П. Петров был выдвинут сначала начальником оперативного отдела, затем начальником штаба инженерных войск Северо-Западного фронта. В этой должности он принимал участие в оборонительных боях на территории Литвы и Латвии в июне-июле 1941 г., в контрударе фронта по войскам противника в районе Сольцы, по Холмской и Старорусской группировкам в июле-августе 1941 г., в оборонительных боях на Демьянском направлении в сентябре 1941 г., в наступательных боях зимой в начале 1942 года. </a:t>
            </a:r>
            <a:br>
              <a:rPr lang="ru-RU" sz="1400" smtClean="0">
                <a:solidFill>
                  <a:srgbClr val="002060"/>
                </a:solidFill>
              </a:rPr>
            </a:br>
            <a:endParaRPr lang="ru-RU" sz="1400" smtClean="0">
              <a:solidFill>
                <a:srgbClr val="002060"/>
              </a:solidFill>
            </a:endParaRPr>
          </a:p>
        </p:txBody>
      </p:sp>
      <p:pic>
        <p:nvPicPr>
          <p:cNvPr id="20484" name="Picture 2" descr="C:\Documents and Settings\USER\Мои документы\Мои рисунки\Изображение 008.jpg"/>
          <p:cNvPicPr>
            <a:picLocks noGrp="1" noChangeAspect="1" noChangeArrowheads="1"/>
          </p:cNvPicPr>
          <p:nvPr>
            <p:ph idx="1"/>
          </p:nvPr>
        </p:nvPicPr>
        <p:blipFill>
          <a:blip r:embed="rId3" cstate="print"/>
          <a:srcRect/>
          <a:stretch>
            <a:fillRect/>
          </a:stretch>
        </p:blipFill>
        <p:spPr>
          <a:xfrm>
            <a:off x="883628" y="1763714"/>
            <a:ext cx="7288823" cy="5094287"/>
          </a:xfr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cstate="print">
            <a:lum bright="10000"/>
          </a:blip>
          <a:srcRect/>
          <a:stretch>
            <a:fillRect/>
          </a:stretch>
        </p:blipFill>
        <p:spPr bwMode="auto">
          <a:xfrm>
            <a:off x="0" y="19050"/>
            <a:ext cx="9144000" cy="6838950"/>
          </a:xfrm>
          <a:prstGeom prst="rect">
            <a:avLst/>
          </a:prstGeom>
          <a:noFill/>
          <a:ln w="9525">
            <a:noFill/>
            <a:miter lim="800000"/>
            <a:headEnd/>
            <a:tailEnd/>
          </a:ln>
        </p:spPr>
      </p:pic>
      <p:pic>
        <p:nvPicPr>
          <p:cNvPr id="4" name="Picture 2" descr="docu0013"/>
          <p:cNvPicPr>
            <a:picLocks noGrp="1" noChangeAspect="1" noChangeArrowheads="1"/>
          </p:cNvPicPr>
          <p:nvPr>
            <p:ph idx="1"/>
          </p:nvPr>
        </p:nvPicPr>
        <p:blipFill>
          <a:blip r:embed="rId3" cstate="print"/>
          <a:srcRect/>
          <a:stretch>
            <a:fillRect/>
          </a:stretch>
        </p:blipFill>
        <p:spPr>
          <a:xfrm>
            <a:off x="0" y="0"/>
            <a:ext cx="4943634" cy="3861048"/>
          </a:xfrm>
          <a:effectLst>
            <a:glow rad="228600">
              <a:schemeClr val="accent6">
                <a:satMod val="175000"/>
                <a:alpha val="40000"/>
              </a:schemeClr>
            </a:glow>
            <a:outerShdw blurRad="292100" dist="139700" dir="2700000" algn="tl" rotWithShape="0">
              <a:srgbClr val="333333">
                <a:alpha val="65000"/>
              </a:srgbClr>
            </a:outerShdw>
          </a:effectLst>
        </p:spPr>
      </p:pic>
      <p:pic>
        <p:nvPicPr>
          <p:cNvPr id="5" name="Picture 12" descr="1941_91"/>
          <p:cNvPicPr>
            <a:picLocks noChangeAspect="1" noChangeArrowheads="1"/>
          </p:cNvPicPr>
          <p:nvPr/>
        </p:nvPicPr>
        <p:blipFill>
          <a:blip r:embed="rId4" cstate="print"/>
          <a:srcRect/>
          <a:stretch>
            <a:fillRect/>
          </a:stretch>
        </p:blipFill>
        <p:spPr>
          <a:xfrm>
            <a:off x="3491880" y="2975736"/>
            <a:ext cx="5652120" cy="3882264"/>
          </a:xfrm>
          <a:prstGeom prst="rect">
            <a:avLst/>
          </a:prstGeom>
          <a:noFill/>
          <a:ln/>
          <a:effectLst>
            <a:glow rad="228600">
              <a:schemeClr val="accent4">
                <a:satMod val="175000"/>
                <a:alpha val="40000"/>
              </a:schemeClr>
            </a:glow>
          </a:effectLst>
        </p:spPr>
      </p:pic>
      <p:sp>
        <p:nvSpPr>
          <p:cNvPr id="21509" name="Прямоугольник 5"/>
          <p:cNvSpPr>
            <a:spLocks noChangeArrowheads="1"/>
          </p:cNvSpPr>
          <p:nvPr/>
        </p:nvSpPr>
        <p:spPr bwMode="auto">
          <a:xfrm>
            <a:off x="5219700" y="765175"/>
            <a:ext cx="3672254" cy="922338"/>
          </a:xfrm>
          <a:prstGeom prst="rect">
            <a:avLst/>
          </a:prstGeom>
          <a:noFill/>
          <a:ln w="9525">
            <a:noFill/>
            <a:miter lim="800000"/>
            <a:headEnd/>
            <a:tailEnd/>
          </a:ln>
        </p:spPr>
        <p:txBody>
          <a:bodyPr>
            <a:spAutoFit/>
          </a:bodyPr>
          <a:lstStyle/>
          <a:p>
            <a:pPr algn="ctr"/>
            <a:r>
              <a:rPr lang="ru-RU"/>
              <a:t>     В дни ожесточенных летних боев 1942 г. на юге был создан Воронежский фронт. </a:t>
            </a:r>
          </a:p>
        </p:txBody>
      </p:sp>
      <p:sp>
        <p:nvSpPr>
          <p:cNvPr id="21510" name="Прямоугольник 6"/>
          <p:cNvSpPr>
            <a:spLocks noChangeArrowheads="1"/>
          </p:cNvSpPr>
          <p:nvPr/>
        </p:nvSpPr>
        <p:spPr bwMode="auto">
          <a:xfrm>
            <a:off x="0" y="4508500"/>
            <a:ext cx="3348404" cy="1754188"/>
          </a:xfrm>
          <a:prstGeom prst="rect">
            <a:avLst/>
          </a:prstGeom>
          <a:noFill/>
          <a:ln w="9525">
            <a:noFill/>
            <a:miter lim="800000"/>
            <a:headEnd/>
            <a:tailEnd/>
          </a:ln>
        </p:spPr>
        <p:txBody>
          <a:bodyPr>
            <a:spAutoFit/>
          </a:bodyPr>
          <a:lstStyle/>
          <a:p>
            <a:pPr algn="ctr"/>
            <a:r>
              <a:rPr lang="ru-RU"/>
              <a:t>Начальником штаба инженерных войск фронта Ставкой Верховного Главнокомандования был назначен полковник А.П. Петров.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p:cNvPicPr>
            <a:picLocks noChangeAspect="1" noChangeArrowheads="1"/>
          </p:cNvPicPr>
          <p:nvPr/>
        </p:nvPicPr>
        <p:blipFill>
          <a:blip r:embed="rId2" cstate="print">
            <a:lum bright="40000"/>
          </a:blip>
          <a:srcRect/>
          <a:stretch>
            <a:fillRect/>
          </a:stretch>
        </p:blipFill>
        <p:spPr bwMode="auto">
          <a:xfrm>
            <a:off x="0" y="0"/>
            <a:ext cx="9144000" cy="6875463"/>
          </a:xfrm>
          <a:prstGeom prst="rect">
            <a:avLst/>
          </a:prstGeom>
          <a:noFill/>
          <a:ln w="9525">
            <a:noFill/>
            <a:miter lim="800000"/>
            <a:headEnd/>
            <a:tailEnd/>
          </a:ln>
        </p:spPr>
      </p:pic>
      <p:sp>
        <p:nvSpPr>
          <p:cNvPr id="22531" name="Заголовок 1"/>
          <p:cNvSpPr>
            <a:spLocks noGrp="1"/>
          </p:cNvSpPr>
          <p:nvPr>
            <p:ph type="title"/>
          </p:nvPr>
        </p:nvSpPr>
        <p:spPr>
          <a:xfrm>
            <a:off x="539262" y="260351"/>
            <a:ext cx="8147538" cy="2447925"/>
          </a:xfrm>
        </p:spPr>
        <p:txBody>
          <a:bodyPr/>
          <a:lstStyle/>
          <a:p>
            <a:r>
              <a:rPr lang="ru-RU" sz="1800" smtClean="0"/>
              <a:t>В морозное январское утро 1943 года войска Воронежского фронта, взломав оборону немецко-фашистской армии на Верхнем Дону, переходят в наступление, известное ныне под названием </a:t>
            </a:r>
            <a:br>
              <a:rPr lang="ru-RU" sz="1800" smtClean="0"/>
            </a:br>
            <a:r>
              <a:rPr lang="ru-RU" sz="1800" u="sng" smtClean="0">
                <a:solidFill>
                  <a:srgbClr val="7030A0"/>
                </a:solidFill>
              </a:rPr>
              <a:t>Острогожско-Россошанской операции.</a:t>
            </a:r>
            <a:r>
              <a:rPr lang="ru-RU" sz="1800" smtClean="0"/>
              <a:t> </a:t>
            </a:r>
            <a:br>
              <a:rPr lang="ru-RU" sz="1800" smtClean="0"/>
            </a:br>
            <a:r>
              <a:rPr lang="ru-RU" sz="1800" smtClean="0"/>
              <a:t>В трехнедельных боях наши войска разгромили пятнадцать дивизий и нанесли тяжелое поражение еще пяти дивизиям врага. Потери противника только пленными составили 86 тысяч человек.</a:t>
            </a:r>
          </a:p>
        </p:txBody>
      </p:sp>
      <p:pic>
        <p:nvPicPr>
          <p:cNvPr id="22532" name="Picture 3" descr="C:\Documents and Settings\USER\Мои документы\Острогожско-Россошанская операция. 2.jpg"/>
          <p:cNvPicPr>
            <a:picLocks noChangeAspect="1" noChangeArrowheads="1"/>
          </p:cNvPicPr>
          <p:nvPr/>
        </p:nvPicPr>
        <p:blipFill>
          <a:blip r:embed="rId3" cstate="print"/>
          <a:srcRect/>
          <a:stretch>
            <a:fillRect/>
          </a:stretch>
        </p:blipFill>
        <p:spPr bwMode="auto">
          <a:xfrm>
            <a:off x="0" y="3429001"/>
            <a:ext cx="9144000" cy="3095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p:cNvPicPr>
            <a:picLocks noChangeAspect="1" noChangeArrowheads="1"/>
          </p:cNvPicPr>
          <p:nvPr/>
        </p:nvPicPr>
        <p:blipFill>
          <a:blip r:embed="rId2" cstate="print">
            <a:lum bright="40000"/>
          </a:blip>
          <a:srcRect/>
          <a:stretch>
            <a:fillRect/>
          </a:stretch>
        </p:blipFill>
        <p:spPr bwMode="auto">
          <a:xfrm>
            <a:off x="0" y="0"/>
            <a:ext cx="9144000" cy="6858000"/>
          </a:xfrm>
          <a:prstGeom prst="rect">
            <a:avLst/>
          </a:prstGeom>
          <a:noFill/>
          <a:ln w="9525">
            <a:noFill/>
            <a:miter lim="800000"/>
            <a:headEnd/>
            <a:tailEnd/>
          </a:ln>
        </p:spPr>
      </p:pic>
      <p:sp>
        <p:nvSpPr>
          <p:cNvPr id="23555" name="Заголовок 1"/>
          <p:cNvSpPr>
            <a:spLocks noGrp="1"/>
          </p:cNvSpPr>
          <p:nvPr>
            <p:ph type="title"/>
          </p:nvPr>
        </p:nvSpPr>
        <p:spPr>
          <a:xfrm>
            <a:off x="457200" y="260350"/>
            <a:ext cx="8229600" cy="2089150"/>
          </a:xfrm>
        </p:spPr>
        <p:txBody>
          <a:bodyPr>
            <a:normAutofit fontScale="90000"/>
          </a:bodyPr>
          <a:lstStyle/>
          <a:p>
            <a:r>
              <a:rPr lang="ru-RU" sz="1400" smtClean="0"/>
              <a:t>Еще не закончилась эта операция, как развернулась Воронежско-Касторнинская операция войск Воронежского фронта совместно с частями левого крыла Брянского фронта, которая завершилась окружением и разгромом еще десяти дивизий противника в районе Касторное. Кто участвовал в этих боях, тот помнит, в каких тяжелых условиях проходило наступление. Покров снега превышал метровую толщину, стояли трескучие морозы, сопровождающиеся сильными ветрами, сутками не утихавшими метелями. Дороги стали непроходимыми. Исключительные организаторские способности проявил в этих операциях начальник штаба инженерных войск фронта А.П. Петров. Благодаря четко организованному инженерному обеспечению наступающих частей, наши войска, преодолевая многочисленные трудности, вызванные непогодой, успешно выполняли задачу по  взламыванию обороны противника. Командование фронта высоко оценило организаторские способности и боевые дела начальника штаба инженерных войск полковника А.П. Петрова, наградив его орденом Красного Знамени.</a:t>
            </a:r>
          </a:p>
        </p:txBody>
      </p:sp>
      <p:pic>
        <p:nvPicPr>
          <p:cNvPr id="23556" name="Picture 4"/>
          <p:cNvPicPr>
            <a:picLocks noChangeAspect="1" noChangeArrowheads="1"/>
          </p:cNvPicPr>
          <p:nvPr/>
        </p:nvPicPr>
        <p:blipFill>
          <a:blip r:embed="rId3" cstate="print"/>
          <a:srcRect/>
          <a:stretch>
            <a:fillRect/>
          </a:stretch>
        </p:blipFill>
        <p:spPr bwMode="auto">
          <a:xfrm>
            <a:off x="2555631" y="2636838"/>
            <a:ext cx="3294185" cy="41005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7504" y="692696"/>
            <a:ext cx="4536504" cy="1754326"/>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ru-RU" sz="5400" b="1" cap="all" dirty="0">
                <a:ln w="0"/>
                <a:solidFill>
                  <a:srgbClr val="7030A0"/>
                </a:solidFill>
                <a:effectLst>
                  <a:reflection blurRad="12700" stA="50000" endPos="50000" dist="5000" dir="5400000" sy="-100000" rotWithShape="0"/>
                </a:effectLst>
                <a:latin typeface="Times New Roman" pitchFamily="18" charset="0"/>
                <a:cs typeface="Times New Roman" pitchFamily="18" charset="0"/>
              </a:rPr>
              <a:t>КУРСКАЯ </a:t>
            </a:r>
          </a:p>
          <a:p>
            <a:pPr algn="ctr">
              <a:defRPr/>
            </a:pPr>
            <a:r>
              <a:rPr lang="ru-RU" sz="5400" b="1" cap="all" dirty="0">
                <a:ln w="0"/>
                <a:solidFill>
                  <a:srgbClr val="7030A0"/>
                </a:solidFill>
                <a:effectLst>
                  <a:reflection blurRad="12700" stA="50000" endPos="50000" dist="5000" dir="5400000" sy="-100000" rotWithShape="0"/>
                </a:effectLst>
                <a:latin typeface="Times New Roman" pitchFamily="18" charset="0"/>
                <a:cs typeface="Times New Roman" pitchFamily="18" charset="0"/>
              </a:rPr>
              <a:t>БИТВА</a:t>
            </a:r>
          </a:p>
        </p:txBody>
      </p:sp>
      <p:pic>
        <p:nvPicPr>
          <p:cNvPr id="24579" name="Picture 3"/>
          <p:cNvPicPr>
            <a:picLocks noChangeAspect="1" noChangeArrowheads="1"/>
          </p:cNvPicPr>
          <p:nvPr/>
        </p:nvPicPr>
        <p:blipFill>
          <a:blip r:embed="rId2" cstate="print"/>
          <a:srcRect/>
          <a:stretch>
            <a:fillRect/>
          </a:stretch>
        </p:blipFill>
        <p:spPr bwMode="auto">
          <a:xfrm>
            <a:off x="4715608" y="0"/>
            <a:ext cx="4428392" cy="4154488"/>
          </a:xfrm>
          <a:prstGeom prst="rect">
            <a:avLst/>
          </a:prstGeom>
          <a:noFill/>
          <a:ln w="9525">
            <a:noFill/>
            <a:miter lim="800000"/>
            <a:headEnd/>
            <a:tailEnd/>
          </a:ln>
        </p:spPr>
      </p:pic>
      <p:sp>
        <p:nvSpPr>
          <p:cNvPr id="3" name="Содержимое 2"/>
          <p:cNvSpPr>
            <a:spLocks noGrp="1"/>
          </p:cNvSpPr>
          <p:nvPr>
            <p:ph idx="1"/>
          </p:nvPr>
        </p:nvSpPr>
        <p:spPr>
          <a:xfrm>
            <a:off x="252047" y="3357563"/>
            <a:ext cx="8784981" cy="3384550"/>
          </a:xfrm>
        </p:spPr>
        <p:style>
          <a:lnRef idx="2">
            <a:schemeClr val="accent5"/>
          </a:lnRef>
          <a:fillRef idx="1">
            <a:schemeClr val="lt1"/>
          </a:fillRef>
          <a:effectRef idx="0">
            <a:schemeClr val="accent5"/>
          </a:effectRef>
          <a:fontRef idx="minor">
            <a:schemeClr val="dk1"/>
          </a:fontRef>
        </p:style>
        <p:txBody>
          <a:bodyPr>
            <a:normAutofit fontScale="47500" lnSpcReduction="20000"/>
          </a:bodyPr>
          <a:lstStyle/>
          <a:p>
            <a:pPr>
              <a:buFont typeface="Arial" charset="0"/>
              <a:buNone/>
              <a:defRPr/>
            </a:pPr>
            <a:r>
              <a:rPr lang="ru-RU" dirty="0" smtClean="0"/>
              <a:t>		</a:t>
            </a:r>
            <a:r>
              <a:rPr lang="ru-RU" sz="2900" dirty="0" smtClean="0"/>
              <a:t>Планируя летнее наступление 1943 года, немецко-фашистское командование предполагало нанести удар по флангам наших войск, действующих под Курском, окружить и уничтожить их, а затем развернуть крупное наступление, которое, по их мнению, должно было изменить ход войны в пользу Германии. Советское командование, разгадав замыслы противника, решило встретить удар гитлеровцев хорошо организованной обороной, измотать и обескровить их войска при попытках прорыва, а затем сразу же перейти в контрнаступление и добить главные силы врага.</a:t>
            </a:r>
          </a:p>
          <a:p>
            <a:pPr>
              <a:buFont typeface="Arial" charset="0"/>
              <a:buNone/>
              <a:defRPr/>
            </a:pPr>
            <a:r>
              <a:rPr lang="ru-RU" sz="2900" dirty="0" smtClean="0"/>
              <a:t>		— Перед частями нашей 40-й армии, куда я был назначен весной 1943 года на должность заместителя командующего войсками и начальника инженерных войск армии, — пишет А.П. Петров, — как и перед другими армиями Воронежского и Центрального фронтов была поставлена задача — создать непроходимую </a:t>
            </a:r>
            <a:r>
              <a:rPr lang="ru-RU" sz="2900" dirty="0" err="1" smtClean="0"/>
              <a:t>глубокоэшелонизированную</a:t>
            </a:r>
            <a:r>
              <a:rPr lang="ru-RU" sz="2900" dirty="0" smtClean="0"/>
              <a:t> оборону с хорошо развитой системой траншей и ходов сообщения с большим количеством всевозможных противотанковых и противопехотных заграждений.</a:t>
            </a:r>
          </a:p>
          <a:p>
            <a:pPr>
              <a:buFont typeface="Arial" charset="0"/>
              <a:buNone/>
              <a:defRPr/>
            </a:pPr>
            <a:r>
              <a:rPr lang="ru-RU" sz="2900" dirty="0" smtClean="0"/>
              <a:t>		И эту задачу инженерные части выполнили успешно. Утром 5 июля гитлеровские войска перешли в наступление. Началась одна из крупнейших битв Великой Отечественной войны — Курская битва. В течение семи дней гитлеровцы атаковали наши передовые части, стремясь смять и разбить их. Но бойцы и офицеры, опираясь на </a:t>
            </a:r>
            <a:r>
              <a:rPr lang="ru-RU" sz="2900" dirty="0" err="1" smtClean="0"/>
              <a:t>глубокоэшелонизированную</a:t>
            </a:r>
            <a:r>
              <a:rPr lang="ru-RU" sz="2900" dirty="0" smtClean="0"/>
              <a:t> оборону, оказывали упорное сопротивление, изматывая живую силу и уничтожая боевую технику противника. 40-я армия, входящая в состав Воронежского фронта, вместе с другими армиями фронта, измотав и обескровив части противника, в июле переходит в контрнаступление, которое вылилось в мощное летнее наступление Советской Армии.</a:t>
            </a:r>
            <a:endParaRPr lang="ru-RU" sz="29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одержимое 7"/>
          <p:cNvSpPr>
            <a:spLocks noGrp="1"/>
          </p:cNvSpPr>
          <p:nvPr>
            <p:ph sz="half" idx="1"/>
          </p:nvPr>
        </p:nvSpPr>
        <p:spPr>
          <a:xfrm>
            <a:off x="0" y="1484314"/>
            <a:ext cx="4860681" cy="5184775"/>
          </a:xfrm>
        </p:spPr>
        <p:txBody>
          <a:bodyPr>
            <a:normAutofit fontScale="25000" lnSpcReduction="20000"/>
          </a:bodyPr>
          <a:lstStyle/>
          <a:p>
            <a:pPr algn="just">
              <a:buFont typeface="Arial" charset="0"/>
              <a:buNone/>
              <a:defRPr/>
            </a:pPr>
            <a:r>
              <a:rPr lang="ru-RU" dirty="0" smtClean="0"/>
              <a:t>	</a:t>
            </a:r>
            <a:r>
              <a:rPr lang="ru-RU" sz="4800" dirty="0" smtClean="0"/>
              <a:t>	...Сентябрь 1943 г.  Советская Армия, пройдя сотни километров, с боями вышла на Днепр. В полосе наступления 40-й армии форсирование Днепра происходило в исключительно сложной обстановке, так как в ходе преследования противника войска армии растянулись на десятки километров, инженерных средств для форсирования столь мощной реки было недостаточно. Между тем противник, хотя и понес большие потери, сумел переправить свои войска через Днепр и занять оборону на правом берегу. Перед полковником А.П. Петровым была поставлена задача — обеспечить переправочными средствами передовые части армии и захватить плацдарм на западном берегу Днепра южнее Киева в районе </a:t>
            </a:r>
            <a:r>
              <a:rPr lang="ru-RU" sz="4800" dirty="0" err="1" smtClean="0"/>
              <a:t>Букринской</a:t>
            </a:r>
            <a:r>
              <a:rPr lang="ru-RU" sz="4800" dirty="0" smtClean="0"/>
              <a:t> излучины. И с этой задачей полковник А.П. Петров справился успешно. Передовые части армии были точно и в срок переправлены на западный берег Днепра, где вскоре развернулись ожесточенные бои. Противник, зная, что у наших частей, форсировавших реку, нет постоянной и устойчивой переправы, подтянул свежие силы и перешел в наступление. Над армией, сосредоточившейся на </a:t>
            </a:r>
            <a:r>
              <a:rPr lang="ru-RU" sz="4800" dirty="0" err="1" smtClean="0"/>
              <a:t>Букринеком</a:t>
            </a:r>
            <a:r>
              <a:rPr lang="ru-RU" sz="4800" dirty="0" smtClean="0"/>
              <a:t> плацдарме, нависла серьезная угроза, предотвратить которую можно было лишь наведением моста. Командование поставило задачу перед инженерными подразделениями — построить мост через Днепр. Собственных сил у инженерных частей для решения этой задачи было недостаточно. Тогда Военный Совет Армии, по предложению А.П. Петрова, обратился за помощью к жителям освобожденных от гитлеровцев сел и деревень. Вскоре на строительстве моста уже работало свыше двух тысяч добровольцев. Строительство моста осуществлялось под непрерывным огнем артиллерии и бомбовых ударов авиации противника. Но работа не прекращалась ни днем, ни ночью. Мост длиной в 700 метров был построен за 11 дней. И все эти дни полковник А.П. Петров находился непосредственно на строительстве моста, и осуществлял личное руководство его наведением. </a:t>
            </a:r>
            <a:endParaRPr lang="ru-RU" sz="4800" dirty="0"/>
          </a:p>
        </p:txBody>
      </p:sp>
      <p:sp>
        <p:nvSpPr>
          <p:cNvPr id="9" name="Прямоугольник 8"/>
          <p:cNvSpPr/>
          <p:nvPr/>
        </p:nvSpPr>
        <p:spPr>
          <a:xfrm>
            <a:off x="1033691" y="0"/>
            <a:ext cx="6801478" cy="144655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ru-RU"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С ожесточёнными боями </a:t>
            </a:r>
          </a:p>
          <a:p>
            <a:pPr algn="ctr">
              <a:defRPr/>
            </a:pPr>
            <a:r>
              <a:rPr lang="ru-RU"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itchFamily="18" charset="0"/>
                <a:cs typeface="Times New Roman" pitchFamily="18" charset="0"/>
              </a:rPr>
              <a:t>вышли на Днепр…</a:t>
            </a:r>
          </a:p>
        </p:txBody>
      </p:sp>
      <p:pic>
        <p:nvPicPr>
          <p:cNvPr id="25604" name="Picture 5"/>
          <p:cNvPicPr>
            <a:picLocks noChangeAspect="1" noChangeArrowheads="1"/>
          </p:cNvPicPr>
          <p:nvPr/>
        </p:nvPicPr>
        <p:blipFill>
          <a:blip r:embed="rId2" cstate="print"/>
          <a:srcRect/>
          <a:stretch>
            <a:fillRect/>
          </a:stretch>
        </p:blipFill>
        <p:spPr bwMode="auto">
          <a:xfrm>
            <a:off x="4860681" y="1916114"/>
            <a:ext cx="4283319" cy="4244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cstate="print"/>
          <a:srcRect/>
          <a:stretch>
            <a:fillRect/>
          </a:stretch>
        </p:blipFill>
        <p:spPr bwMode="auto">
          <a:xfrm>
            <a:off x="0" y="836613"/>
            <a:ext cx="9163050" cy="5084762"/>
          </a:xfrm>
          <a:prstGeom prst="rect">
            <a:avLst/>
          </a:prstGeom>
          <a:noFill/>
          <a:ln w="9525">
            <a:noFill/>
            <a:miter lim="800000"/>
            <a:headEnd/>
            <a:tailEnd/>
          </a:ln>
        </p:spPr>
      </p:pic>
    </p:spTree>
  </p:cSld>
  <p:clrMapOvr>
    <a:masterClrMapping/>
  </p:clrMapOvr>
  <p:transition advClick="0" advTm="26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3"/>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7651" name="Прямоугольник 2"/>
          <p:cNvSpPr>
            <a:spLocks noChangeArrowheads="1"/>
          </p:cNvSpPr>
          <p:nvPr/>
        </p:nvSpPr>
        <p:spPr bwMode="auto">
          <a:xfrm>
            <a:off x="0" y="0"/>
            <a:ext cx="9144000" cy="3570288"/>
          </a:xfrm>
          <a:prstGeom prst="rect">
            <a:avLst/>
          </a:prstGeom>
          <a:noFill/>
          <a:ln w="9525">
            <a:noFill/>
            <a:miter lim="800000"/>
            <a:headEnd/>
            <a:tailEnd/>
          </a:ln>
        </p:spPr>
        <p:txBody>
          <a:bodyPr>
            <a:spAutoFit/>
          </a:bodyPr>
          <a:lstStyle/>
          <a:p>
            <a:r>
              <a:rPr lang="ru-RU"/>
              <a:t>	Родина высоко оценила заслуги нашего славного земляка, присвоив ему звание</a:t>
            </a:r>
          </a:p>
          <a:p>
            <a:pPr algn="ctr"/>
            <a:r>
              <a:rPr lang="ru-RU"/>
              <a:t> </a:t>
            </a:r>
            <a:r>
              <a:rPr lang="ru-RU" sz="2800" b="1" u="sng">
                <a:solidFill>
                  <a:srgbClr val="FF0000"/>
                </a:solidFill>
              </a:rPr>
              <a:t>Героя Советского Союза.</a:t>
            </a:r>
          </a:p>
          <a:p>
            <a:r>
              <a:rPr lang="ru-RU"/>
              <a:t>	В Указе Президиума Верховного Совета СССР от 23.10.1943 г. говорится: «За успешное форсирование реки Днепр южнее Киева, прочное закрепление плацдарма на западном берегу реки Днепр и проявленные при этом отвагу и героизм присвоить звание Героя Советского Союза с вручением ордена Ленина и медали «Золотая Звезда»... полковнику Петрову Антону Петровичу».</a:t>
            </a:r>
          </a:p>
          <a:p>
            <a:r>
              <a:rPr lang="ru-RU"/>
              <a:t>	В ответ на эту награду А.П. Петров писал: «Высокая правительственная награда вдохновляет меня на новые подвиги во имя нашей Родины. До тех пор, пока враг не будет разгромлен, мы не будем знать отдыха и покоя. И в дальнейшем буду отдавать все силы и знания делу разгрома врага».</a:t>
            </a:r>
          </a:p>
          <a:p>
            <a:r>
              <a:rPr lang="ru-RU"/>
              <a:t>	</a:t>
            </a:r>
          </a:p>
        </p:txBody>
      </p:sp>
      <p:pic>
        <p:nvPicPr>
          <p:cNvPr id="4" name="Picture 8"/>
          <p:cNvPicPr>
            <a:picLocks noChangeAspect="1" noChangeArrowheads="1"/>
          </p:cNvPicPr>
          <p:nvPr/>
        </p:nvPicPr>
        <p:blipFill>
          <a:blip r:embed="rId3" cstate="print"/>
          <a:srcRect/>
          <a:stretch>
            <a:fillRect/>
          </a:stretch>
        </p:blipFill>
        <p:spPr bwMode="auto">
          <a:xfrm>
            <a:off x="1259632" y="3284984"/>
            <a:ext cx="2232248" cy="3356992"/>
          </a:xfrm>
          <a:prstGeom prst="rect">
            <a:avLst/>
          </a:prstGeom>
          <a:ln>
            <a:noFill/>
          </a:ln>
          <a:effectLst>
            <a:glow rad="228600">
              <a:schemeClr val="accent2">
                <a:satMod val="175000"/>
                <a:alpha val="40000"/>
              </a:schemeClr>
            </a:glow>
            <a:outerShdw blurRad="190500" algn="tl" rotWithShape="0">
              <a:srgbClr val="000000">
                <a:alpha val="70000"/>
              </a:srgbClr>
            </a:outerShdw>
          </a:effectLst>
        </p:spPr>
      </p:pic>
      <p:pic>
        <p:nvPicPr>
          <p:cNvPr id="5" name="Picture 7"/>
          <p:cNvPicPr>
            <a:picLocks noChangeAspect="1" noChangeArrowheads="1"/>
          </p:cNvPicPr>
          <p:nvPr/>
        </p:nvPicPr>
        <p:blipFill>
          <a:blip r:embed="rId4" cstate="print"/>
          <a:srcRect/>
          <a:stretch>
            <a:fillRect/>
          </a:stretch>
        </p:blipFill>
        <p:spPr bwMode="auto">
          <a:xfrm>
            <a:off x="4788025" y="3356992"/>
            <a:ext cx="2711323" cy="3240360"/>
          </a:xfrm>
          <a:prstGeom prst="rect">
            <a:avLst/>
          </a:prstGeom>
          <a:ln>
            <a:noFill/>
          </a:ln>
          <a:effectLst>
            <a:glow rad="228600">
              <a:schemeClr val="accent3">
                <a:satMod val="175000"/>
                <a:alpha val="40000"/>
              </a:schemeClr>
            </a:glow>
            <a:outerShdw blurRad="190500" algn="tl" rotWithShape="0">
              <a:srgbClr val="000000">
                <a:alpha val="70000"/>
              </a:srgbClr>
            </a:outerShdw>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Заголовок 1"/>
          <p:cNvSpPr>
            <a:spLocks noGrp="1"/>
          </p:cNvSpPr>
          <p:nvPr>
            <p:ph type="title"/>
          </p:nvPr>
        </p:nvSpPr>
        <p:spPr>
          <a:xfrm>
            <a:off x="4443046" y="2671763"/>
            <a:ext cx="4700954" cy="1143000"/>
          </a:xfrm>
        </p:spPr>
        <p:txBody>
          <a:bodyPr>
            <a:normAutofit fontScale="90000"/>
          </a:bodyPr>
          <a:lstStyle/>
          <a:p>
            <a:r>
              <a:rPr lang="ru-RU" sz="3200" b="1" smtClean="0">
                <a:solidFill>
                  <a:srgbClr val="7030A0"/>
                </a:solidFill>
              </a:rPr>
              <a:t>Неувядаемой славой покрыли себя советские воины при форсировании Днепра. 2500 человек были удостоены высокого звания </a:t>
            </a:r>
            <a:r>
              <a:rPr lang="ru-RU" sz="3200" b="1" smtClean="0">
                <a:solidFill>
                  <a:srgbClr val="FF0000"/>
                </a:solidFill>
              </a:rPr>
              <a:t>Героя Советского Союза.  </a:t>
            </a:r>
            <a:r>
              <a:rPr lang="ru-RU" sz="3200" b="1" smtClean="0">
                <a:solidFill>
                  <a:srgbClr val="7030A0"/>
                </a:solidFill>
              </a:rPr>
              <a:t>Среди  них 20 наших земляков и 3 из них уроженцы Канашского района: </a:t>
            </a:r>
            <a:r>
              <a:rPr lang="ru-RU" sz="3200" b="1" smtClean="0">
                <a:solidFill>
                  <a:srgbClr val="FF0000"/>
                </a:solidFill>
              </a:rPr>
              <a:t>А.П. Петров, И.А. Кабалин, Н.П. Иванов.</a:t>
            </a:r>
          </a:p>
        </p:txBody>
      </p:sp>
      <p:pic>
        <p:nvPicPr>
          <p:cNvPr id="28675" name="Picture 2"/>
          <p:cNvPicPr>
            <a:picLocks noGrp="1" noChangeAspect="1" noChangeArrowheads="1"/>
          </p:cNvPicPr>
          <p:nvPr>
            <p:ph idx="1"/>
          </p:nvPr>
        </p:nvPicPr>
        <p:blipFill>
          <a:blip r:embed="rId2" cstate="print"/>
          <a:srcRect/>
          <a:stretch>
            <a:fillRect/>
          </a:stretch>
        </p:blipFill>
        <p:spPr>
          <a:xfrm>
            <a:off x="0" y="0"/>
            <a:ext cx="4325815" cy="6858000"/>
          </a:xfr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p:cNvPicPr>
            <a:picLocks noChangeAspect="1" noChangeArrowheads="1"/>
          </p:cNvPicPr>
          <p:nvPr/>
        </p:nvPicPr>
        <p:blipFill>
          <a:blip r:embed="rId2" cstate="print"/>
          <a:srcRect/>
          <a:stretch>
            <a:fillRect/>
          </a:stretch>
        </p:blipFill>
        <p:spPr bwMode="auto">
          <a:xfrm>
            <a:off x="539262" y="2205038"/>
            <a:ext cx="8100646" cy="4652962"/>
          </a:xfrm>
          <a:prstGeom prst="rect">
            <a:avLst/>
          </a:prstGeom>
          <a:noFill/>
          <a:ln w="9525">
            <a:noFill/>
            <a:miter lim="800000"/>
            <a:headEnd/>
            <a:tailEnd/>
          </a:ln>
        </p:spPr>
      </p:pic>
      <p:sp>
        <p:nvSpPr>
          <p:cNvPr id="29699" name="Прямоугольник 1"/>
          <p:cNvSpPr>
            <a:spLocks noChangeArrowheads="1"/>
          </p:cNvSpPr>
          <p:nvPr/>
        </p:nvSpPr>
        <p:spPr bwMode="auto">
          <a:xfrm>
            <a:off x="0" y="0"/>
            <a:ext cx="9144000" cy="2585323"/>
          </a:xfrm>
          <a:prstGeom prst="rect">
            <a:avLst/>
          </a:prstGeom>
          <a:noFill/>
          <a:ln w="9525">
            <a:noFill/>
            <a:miter lim="800000"/>
            <a:headEnd/>
            <a:tailEnd/>
          </a:ln>
        </p:spPr>
        <p:txBody>
          <a:bodyPr>
            <a:spAutoFit/>
          </a:bodyPr>
          <a:lstStyle/>
          <a:p>
            <a:r>
              <a:rPr lang="ru-RU"/>
              <a:t>	</a:t>
            </a:r>
            <a:r>
              <a:rPr lang="ru-RU" sz="1600"/>
              <a:t>Очищая Правобережную Украину, Молдавию, а затем освобождая народы Европы от фашизма, генерал-майор инженерных войск А.П. Петров прошел боевой путь от Киева до столицы Чехословакии — Праги. Он в составе 1 Украинского фронта участвует в оборонительной операции на Киевском направлении в ноябре-декабре 1943 года, в Житомирско-Бердичевской наступательной операции в конце 1943 г. — начале 1944 г., в разгроме Корсунь-Шевченковской группировки противника в январе-феврале 1944 г.</a:t>
            </a:r>
          </a:p>
          <a:p>
            <a:r>
              <a:rPr lang="ru-RU" sz="1600"/>
              <a:t>С марта 1944 г., действуя в составе 2 Украинского фронта, участвует в Уманьской, а в августе 1944 года — в Ясско-Кишиневской наступательных операциях.</a:t>
            </a:r>
          </a:p>
          <a:p>
            <a:r>
              <a:rPr lang="ru-RU" sz="1600"/>
              <a:t>В октябре-декабре 1944 года участвует в разгроме немецко-фашистских войск на территории Венгрии, а в мае 1945 г. участием в Пражской наступательной операции заканчивает победоносный путь.</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p:cNvPicPr>
            <a:picLocks noChangeAspect="1" noChangeArrowheads="1"/>
          </p:cNvPicPr>
          <p:nvPr/>
        </p:nvPicPr>
        <p:blipFill>
          <a:blip r:embed="rId2" cstate="print">
            <a:lum bright="10000"/>
          </a:blip>
          <a:srcRect/>
          <a:stretch>
            <a:fillRect/>
          </a:stretch>
        </p:blipFill>
        <p:spPr bwMode="auto">
          <a:xfrm>
            <a:off x="0" y="1"/>
            <a:ext cx="9144000" cy="6888163"/>
          </a:xfrm>
          <a:prstGeom prst="rect">
            <a:avLst/>
          </a:prstGeom>
          <a:noFill/>
          <a:ln w="9525">
            <a:noFill/>
            <a:miter lim="800000"/>
            <a:headEnd/>
            <a:tailEnd/>
          </a:ln>
        </p:spPr>
      </p:pic>
      <p:sp>
        <p:nvSpPr>
          <p:cNvPr id="30723" name="Прямоугольник 1"/>
          <p:cNvSpPr>
            <a:spLocks noChangeArrowheads="1"/>
          </p:cNvSpPr>
          <p:nvPr/>
        </p:nvSpPr>
        <p:spPr bwMode="auto">
          <a:xfrm>
            <a:off x="0" y="1"/>
            <a:ext cx="9144000" cy="2308225"/>
          </a:xfrm>
          <a:prstGeom prst="rect">
            <a:avLst/>
          </a:prstGeom>
          <a:noFill/>
          <a:ln w="9525">
            <a:noFill/>
            <a:miter lim="800000"/>
            <a:headEnd/>
            <a:tailEnd/>
          </a:ln>
        </p:spPr>
        <p:txBody>
          <a:bodyPr>
            <a:spAutoFit/>
          </a:bodyPr>
          <a:lstStyle/>
          <a:p>
            <a:r>
              <a:rPr lang="ru-RU"/>
              <a:t>	Через мосты на Днепре и Днестре, Пруте и Серете, Тиссе и сотни других, построенных саперными подразделениями генерала А.П. Петрова на Украине, а затем на территории Румынии, Венгрии и, наконец, Чехословакии, шли на запад десятки полков и дивизий. По этим же дорогам они возвращались с победой домой.</a:t>
            </a:r>
          </a:p>
          <a:p>
            <a:r>
              <a:rPr lang="ru-RU"/>
              <a:t>Родина высоко оценила боевые дела Антона Петровича Петрова. Его грудь украшают </a:t>
            </a:r>
            <a:r>
              <a:rPr lang="ru-RU">
                <a:solidFill>
                  <a:srgbClr val="FF0000"/>
                </a:solidFill>
              </a:rPr>
              <a:t>2 ордена Ленина, 4 ордена Красного Знамени, ордена Кутузова и Богдана Хмельницкого и многие медали</a:t>
            </a:r>
            <a:r>
              <a:rPr lang="ru-RU"/>
              <a:t>. Чехословацкое правительство наградило генерала двумя боевыми наградами. </a:t>
            </a:r>
          </a:p>
        </p:txBody>
      </p:sp>
      <p:pic>
        <p:nvPicPr>
          <p:cNvPr id="30724" name="Picture 6"/>
          <p:cNvPicPr>
            <a:picLocks noChangeAspect="1" noChangeArrowheads="1"/>
          </p:cNvPicPr>
          <p:nvPr/>
        </p:nvPicPr>
        <p:blipFill>
          <a:blip r:embed="rId3" cstate="print"/>
          <a:srcRect/>
          <a:stretch>
            <a:fillRect/>
          </a:stretch>
        </p:blipFill>
        <p:spPr bwMode="auto">
          <a:xfrm>
            <a:off x="3635620" y="2708276"/>
            <a:ext cx="1368669" cy="1635125"/>
          </a:xfrm>
          <a:prstGeom prst="rect">
            <a:avLst/>
          </a:prstGeom>
          <a:noFill/>
          <a:ln w="9525">
            <a:noFill/>
            <a:miter lim="800000"/>
            <a:headEnd/>
            <a:tailEnd/>
          </a:ln>
        </p:spPr>
      </p:pic>
      <p:pic>
        <p:nvPicPr>
          <p:cNvPr id="30725" name="Picture 8"/>
          <p:cNvPicPr>
            <a:picLocks noChangeAspect="1" noChangeArrowheads="1"/>
          </p:cNvPicPr>
          <p:nvPr/>
        </p:nvPicPr>
        <p:blipFill>
          <a:blip r:embed="rId4" cstate="print"/>
          <a:srcRect/>
          <a:stretch>
            <a:fillRect/>
          </a:stretch>
        </p:blipFill>
        <p:spPr bwMode="auto">
          <a:xfrm>
            <a:off x="323851" y="2492376"/>
            <a:ext cx="936380" cy="1863725"/>
          </a:xfrm>
          <a:prstGeom prst="rect">
            <a:avLst/>
          </a:prstGeom>
          <a:noFill/>
          <a:ln w="9525">
            <a:noFill/>
            <a:miter lim="800000"/>
            <a:headEnd/>
            <a:tailEnd/>
          </a:ln>
        </p:spPr>
      </p:pic>
      <p:pic>
        <p:nvPicPr>
          <p:cNvPr id="30726" name="Picture 3"/>
          <p:cNvPicPr>
            <a:picLocks noChangeAspect="1" noChangeArrowheads="1"/>
          </p:cNvPicPr>
          <p:nvPr/>
        </p:nvPicPr>
        <p:blipFill>
          <a:blip r:embed="rId5" cstate="print"/>
          <a:srcRect/>
          <a:stretch>
            <a:fillRect/>
          </a:stretch>
        </p:blipFill>
        <p:spPr bwMode="auto">
          <a:xfrm>
            <a:off x="5219700" y="2636838"/>
            <a:ext cx="1729154" cy="1693862"/>
          </a:xfrm>
          <a:prstGeom prst="rect">
            <a:avLst/>
          </a:prstGeom>
          <a:noFill/>
          <a:ln w="9525">
            <a:noFill/>
            <a:miter lim="800000"/>
            <a:headEnd/>
            <a:tailEnd/>
          </a:ln>
        </p:spPr>
      </p:pic>
      <p:pic>
        <p:nvPicPr>
          <p:cNvPr id="30727" name="Picture 6"/>
          <p:cNvPicPr>
            <a:picLocks noChangeAspect="1" noChangeArrowheads="1"/>
          </p:cNvPicPr>
          <p:nvPr/>
        </p:nvPicPr>
        <p:blipFill>
          <a:blip r:embed="rId3" cstate="print"/>
          <a:srcRect/>
          <a:stretch>
            <a:fillRect/>
          </a:stretch>
        </p:blipFill>
        <p:spPr bwMode="auto">
          <a:xfrm>
            <a:off x="1691054" y="2636838"/>
            <a:ext cx="1440474" cy="1720850"/>
          </a:xfrm>
          <a:prstGeom prst="rect">
            <a:avLst/>
          </a:prstGeom>
          <a:noFill/>
          <a:ln w="9525">
            <a:noFill/>
            <a:miter lim="800000"/>
            <a:headEnd/>
            <a:tailEnd/>
          </a:ln>
        </p:spPr>
      </p:pic>
      <p:pic>
        <p:nvPicPr>
          <p:cNvPr id="30728" name="Picture 4"/>
          <p:cNvPicPr>
            <a:picLocks noChangeAspect="1" noChangeArrowheads="1"/>
          </p:cNvPicPr>
          <p:nvPr/>
        </p:nvPicPr>
        <p:blipFill>
          <a:blip r:embed="rId6" cstate="print"/>
          <a:srcRect/>
          <a:stretch>
            <a:fillRect/>
          </a:stretch>
        </p:blipFill>
        <p:spPr bwMode="auto">
          <a:xfrm>
            <a:off x="323851" y="4508501"/>
            <a:ext cx="1446334" cy="1800225"/>
          </a:xfrm>
          <a:prstGeom prst="rect">
            <a:avLst/>
          </a:prstGeom>
          <a:noFill/>
          <a:ln w="9525">
            <a:noFill/>
            <a:miter lim="800000"/>
            <a:headEnd/>
            <a:tailEnd/>
          </a:ln>
        </p:spPr>
      </p:pic>
      <p:pic>
        <p:nvPicPr>
          <p:cNvPr id="30729" name="Picture 4"/>
          <p:cNvPicPr>
            <a:picLocks noChangeAspect="1" noChangeArrowheads="1"/>
          </p:cNvPicPr>
          <p:nvPr/>
        </p:nvPicPr>
        <p:blipFill>
          <a:blip r:embed="rId6" cstate="print"/>
          <a:srcRect/>
          <a:stretch>
            <a:fillRect/>
          </a:stretch>
        </p:blipFill>
        <p:spPr bwMode="auto">
          <a:xfrm>
            <a:off x="1979736" y="4652964"/>
            <a:ext cx="1368669" cy="1703387"/>
          </a:xfrm>
          <a:prstGeom prst="rect">
            <a:avLst/>
          </a:prstGeom>
          <a:noFill/>
          <a:ln w="9525">
            <a:noFill/>
            <a:miter lim="800000"/>
            <a:headEnd/>
            <a:tailEnd/>
          </a:ln>
        </p:spPr>
      </p:pic>
      <p:pic>
        <p:nvPicPr>
          <p:cNvPr id="30730" name="Picture 4"/>
          <p:cNvPicPr>
            <a:picLocks noChangeAspect="1" noChangeArrowheads="1"/>
          </p:cNvPicPr>
          <p:nvPr/>
        </p:nvPicPr>
        <p:blipFill>
          <a:blip r:embed="rId6" cstate="print"/>
          <a:srcRect/>
          <a:stretch>
            <a:fillRect/>
          </a:stretch>
        </p:blipFill>
        <p:spPr bwMode="auto">
          <a:xfrm>
            <a:off x="3707424" y="4581525"/>
            <a:ext cx="1368669" cy="1703388"/>
          </a:xfrm>
          <a:prstGeom prst="rect">
            <a:avLst/>
          </a:prstGeom>
          <a:noFill/>
          <a:ln w="9525">
            <a:noFill/>
            <a:miter lim="800000"/>
            <a:headEnd/>
            <a:tailEnd/>
          </a:ln>
        </p:spPr>
      </p:pic>
      <p:pic>
        <p:nvPicPr>
          <p:cNvPr id="30731" name="Picture 4"/>
          <p:cNvPicPr>
            <a:picLocks noChangeAspect="1" noChangeArrowheads="1"/>
          </p:cNvPicPr>
          <p:nvPr/>
        </p:nvPicPr>
        <p:blipFill>
          <a:blip r:embed="rId6" cstate="print"/>
          <a:srcRect/>
          <a:stretch>
            <a:fillRect/>
          </a:stretch>
        </p:blipFill>
        <p:spPr bwMode="auto">
          <a:xfrm>
            <a:off x="5580185" y="4581525"/>
            <a:ext cx="1368669" cy="1703388"/>
          </a:xfrm>
          <a:prstGeom prst="rect">
            <a:avLst/>
          </a:prstGeom>
          <a:noFill/>
          <a:ln w="9525">
            <a:noFill/>
            <a:miter lim="800000"/>
            <a:headEnd/>
            <a:tailEnd/>
          </a:ln>
        </p:spPr>
      </p:pic>
      <p:pic>
        <p:nvPicPr>
          <p:cNvPr id="30732" name="Picture 5"/>
          <p:cNvPicPr>
            <a:picLocks noChangeAspect="1" noChangeArrowheads="1"/>
          </p:cNvPicPr>
          <p:nvPr/>
        </p:nvPicPr>
        <p:blipFill>
          <a:blip r:embed="rId7" cstate="print"/>
          <a:srcRect/>
          <a:stretch>
            <a:fillRect/>
          </a:stretch>
        </p:blipFill>
        <p:spPr bwMode="auto">
          <a:xfrm>
            <a:off x="7123236" y="4652963"/>
            <a:ext cx="1800957" cy="1655762"/>
          </a:xfrm>
          <a:prstGeom prst="rect">
            <a:avLst/>
          </a:prstGeom>
          <a:noFill/>
          <a:ln w="9525">
            <a:noFill/>
            <a:miter lim="800000"/>
            <a:headEnd/>
            <a:tailEnd/>
          </a:ln>
        </p:spPr>
      </p:pic>
      <p:pic>
        <p:nvPicPr>
          <p:cNvPr id="30733" name="Picture 2"/>
          <p:cNvPicPr>
            <a:picLocks noChangeAspect="1" noChangeArrowheads="1"/>
          </p:cNvPicPr>
          <p:nvPr/>
        </p:nvPicPr>
        <p:blipFill>
          <a:blip r:embed="rId8" cstate="print"/>
          <a:srcRect/>
          <a:stretch>
            <a:fillRect/>
          </a:stretch>
        </p:blipFill>
        <p:spPr bwMode="auto">
          <a:xfrm>
            <a:off x="7092462" y="2565400"/>
            <a:ext cx="1878623" cy="1727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Documents and Settings\USER\Мои документы\Мои рисунки\Копия Изображение 015.jpg"/>
          <p:cNvPicPr>
            <a:picLocks noChangeAspect="1" noChangeArrowheads="1"/>
          </p:cNvPicPr>
          <p:nvPr/>
        </p:nvPicPr>
        <p:blipFill>
          <a:blip r:embed="rId2" cstate="print"/>
          <a:stretch>
            <a:fillRect/>
          </a:stretch>
        </p:blipFill>
        <p:spPr bwMode="auto">
          <a:xfrm>
            <a:off x="1979713" y="4509120"/>
            <a:ext cx="3412681" cy="2348880"/>
          </a:xfrm>
          <a:prstGeom prst="rect">
            <a:avLst/>
          </a:prstGeom>
          <a:ln w="88900" cap="sq" cmpd="thickThin">
            <a:solidFill>
              <a:srgbClr val="00B0F0"/>
            </a:solidFill>
            <a:prstDash val="solid"/>
            <a:miter lim="800000"/>
          </a:ln>
          <a:effectLst>
            <a:innerShdw blurRad="76200">
              <a:srgbClr val="000000"/>
            </a:innerShdw>
          </a:effectLst>
        </p:spPr>
      </p:pic>
      <p:sp>
        <p:nvSpPr>
          <p:cNvPr id="2" name="Прямоугольник 1"/>
          <p:cNvSpPr/>
          <p:nvPr/>
        </p:nvSpPr>
        <p:spPr>
          <a:xfrm>
            <a:off x="3420208" y="2349500"/>
            <a:ext cx="5723792" cy="1322388"/>
          </a:xfrm>
          <a:prstGeom prst="rect">
            <a:avLst/>
          </a:prstGeom>
        </p:spPr>
        <p:style>
          <a:lnRef idx="3">
            <a:schemeClr val="lt1"/>
          </a:lnRef>
          <a:fillRef idx="1">
            <a:schemeClr val="accent6"/>
          </a:fillRef>
          <a:effectRef idx="1">
            <a:schemeClr val="accent6"/>
          </a:effectRef>
          <a:fontRef idx="minor">
            <a:schemeClr val="lt1"/>
          </a:fontRef>
        </p:style>
        <p:txBody>
          <a:bodyPr>
            <a:spAutoFit/>
          </a:bodyPr>
          <a:lstStyle/>
          <a:p>
            <a:pPr algn="ctr">
              <a:defRPr/>
            </a:pPr>
            <a:r>
              <a:rPr lang="ru-RU" sz="1600" dirty="0"/>
              <a:t>После войны генерал-майор инженерных войск А.П. Петров занимал ряд командных должностей, обучая и воспитывая бойцов и командиров Советской Армии на опыте Великой Отечественной войны. Он продолжительное время работал в военно-инженерной академии им. В.В. Куйбышева. </a:t>
            </a:r>
          </a:p>
        </p:txBody>
      </p:sp>
      <p:pic>
        <p:nvPicPr>
          <p:cNvPr id="3" name="Содержимое 4" descr="Изображение 010.jpg"/>
          <p:cNvPicPr>
            <a:picLocks noChangeAspect="1"/>
          </p:cNvPicPr>
          <p:nvPr/>
        </p:nvPicPr>
        <p:blipFill>
          <a:blip r:embed="rId3" cstate="print">
            <a:lum bright="14000"/>
          </a:blip>
          <a:stretch>
            <a:fillRect/>
          </a:stretch>
        </p:blipFill>
        <p:spPr>
          <a:xfrm>
            <a:off x="4788025" y="2"/>
            <a:ext cx="3316928" cy="2264071"/>
          </a:xfrm>
          <a:prstGeom prst="rect">
            <a:avLst/>
          </a:prstGeom>
          <a:ln>
            <a:noFill/>
          </a:ln>
          <a:effectLst>
            <a:glow rad="228600">
              <a:schemeClr val="accent6">
                <a:satMod val="175000"/>
                <a:alpha val="40000"/>
              </a:schemeClr>
            </a:glow>
            <a:outerShdw blurRad="190500" algn="tl" rotWithShape="0">
              <a:srgbClr val="000000">
                <a:alpha val="70000"/>
              </a:srgbClr>
            </a:outerShdw>
          </a:effectLst>
        </p:spPr>
      </p:pic>
      <p:pic>
        <p:nvPicPr>
          <p:cNvPr id="5" name="Содержимое 5" descr="Изображение 012.jpg"/>
          <p:cNvPicPr>
            <a:picLocks noChangeAspect="1"/>
          </p:cNvPicPr>
          <p:nvPr/>
        </p:nvPicPr>
        <p:blipFill>
          <a:blip r:embed="rId4" cstate="print"/>
          <a:stretch>
            <a:fillRect/>
          </a:stretch>
        </p:blipFill>
        <p:spPr>
          <a:xfrm>
            <a:off x="6012160" y="3861048"/>
            <a:ext cx="2783038" cy="2559708"/>
          </a:xfrm>
          <a:prstGeom prst="rect">
            <a:avLst/>
          </a:prstGeom>
          <a:ln>
            <a:noFill/>
          </a:ln>
          <a:effectLst>
            <a:glow rad="228600">
              <a:schemeClr val="accent5">
                <a:satMod val="175000"/>
                <a:alpha val="40000"/>
              </a:schemeClr>
            </a:glow>
            <a:outerShdw blurRad="190500" algn="tl" rotWithShape="0">
              <a:srgbClr val="000000">
                <a:alpha val="70000"/>
              </a:srgbClr>
            </a:outerShdw>
          </a:effectLst>
        </p:spPr>
      </p:pic>
      <p:pic>
        <p:nvPicPr>
          <p:cNvPr id="4" name="Picture 2"/>
          <p:cNvPicPr>
            <a:picLocks noChangeAspect="1" noChangeArrowheads="1"/>
          </p:cNvPicPr>
          <p:nvPr/>
        </p:nvPicPr>
        <p:blipFill>
          <a:blip r:embed="rId5" cstate="print"/>
          <a:srcRect/>
          <a:stretch>
            <a:fillRect/>
          </a:stretch>
        </p:blipFill>
        <p:spPr bwMode="auto">
          <a:xfrm>
            <a:off x="1" y="2"/>
            <a:ext cx="3347864" cy="4630045"/>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1751" name="TextBox 5"/>
          <p:cNvSpPr txBox="1">
            <a:spLocks noChangeArrowheads="1"/>
          </p:cNvSpPr>
          <p:nvPr/>
        </p:nvSpPr>
        <p:spPr bwMode="auto">
          <a:xfrm>
            <a:off x="539262" y="3860800"/>
            <a:ext cx="1655885" cy="369888"/>
          </a:xfrm>
          <a:prstGeom prst="rect">
            <a:avLst/>
          </a:prstGeom>
          <a:noFill/>
          <a:ln w="9525">
            <a:noFill/>
            <a:miter lim="800000"/>
            <a:headEnd/>
            <a:tailEnd/>
          </a:ln>
        </p:spPr>
        <p:txBody>
          <a:bodyPr>
            <a:spAutoFit/>
          </a:bodyPr>
          <a:lstStyle/>
          <a:p>
            <a:endParaRPr lang="ru-RU"/>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
          <p:cNvPicPr>
            <a:picLocks noChangeAspect="1" noChangeArrowheads="1"/>
          </p:cNvPicPr>
          <p:nvPr/>
        </p:nvPicPr>
        <p:blipFill>
          <a:blip r:embed="rId2" cstate="print">
            <a:lum bright="20000"/>
          </a:blip>
          <a:srcRect/>
          <a:stretch>
            <a:fillRect/>
          </a:stretch>
        </p:blipFill>
        <p:spPr bwMode="auto">
          <a:xfrm>
            <a:off x="0" y="0"/>
            <a:ext cx="9195289" cy="6858000"/>
          </a:xfrm>
          <a:prstGeom prst="rect">
            <a:avLst/>
          </a:prstGeom>
          <a:noFill/>
          <a:ln w="9525">
            <a:noFill/>
            <a:miter lim="800000"/>
            <a:headEnd/>
            <a:tailEnd/>
          </a:ln>
        </p:spPr>
      </p:pic>
      <p:pic>
        <p:nvPicPr>
          <p:cNvPr id="2" name="Picture 2" descr="C:\Documents and Settings\USER\Мои документы\Мои рисунки\Копия Изображение 015.jpg"/>
          <p:cNvPicPr>
            <a:picLocks noChangeAspect="1" noChangeArrowheads="1"/>
          </p:cNvPicPr>
          <p:nvPr/>
        </p:nvPicPr>
        <p:blipFill>
          <a:blip r:embed="rId3" cstate="print">
            <a:lum bright="-3000" contrast="-1000"/>
          </a:blip>
          <a:stretch>
            <a:fillRect/>
          </a:stretch>
        </p:blipFill>
        <p:spPr bwMode="auto">
          <a:xfrm>
            <a:off x="251520" y="836714"/>
            <a:ext cx="3473431" cy="5111841"/>
          </a:xfrm>
          <a:prstGeom prst="rect">
            <a:avLst/>
          </a:prstGeom>
          <a:ln w="88900" cap="sq" cmpd="thickThin">
            <a:solidFill>
              <a:srgbClr val="FFFF00"/>
            </a:solidFill>
            <a:prstDash val="solid"/>
            <a:miter lim="800000"/>
          </a:ln>
          <a:effectLst>
            <a:innerShdw blurRad="76200">
              <a:srgbClr val="000000"/>
            </a:innerShdw>
          </a:effectLst>
        </p:spPr>
      </p:pic>
      <p:pic>
        <p:nvPicPr>
          <p:cNvPr id="3" name="Picture 2" descr="C:\Documents and Settings\USER\Мои документы\Мои рисунки\Копия Изображение 015.jpg"/>
          <p:cNvPicPr>
            <a:picLocks noChangeAspect="1" noChangeArrowheads="1"/>
          </p:cNvPicPr>
          <p:nvPr/>
        </p:nvPicPr>
        <p:blipFill>
          <a:blip r:embed="rId4" cstate="print"/>
          <a:stretch>
            <a:fillRect/>
          </a:stretch>
        </p:blipFill>
        <p:spPr bwMode="auto">
          <a:xfrm>
            <a:off x="4500196" y="3524250"/>
            <a:ext cx="4248150" cy="3333750"/>
          </a:xfrm>
          <a:prstGeom prst="rect">
            <a:avLst/>
          </a:prstGeom>
          <a:ln>
            <a:noFill/>
          </a:ln>
          <a:effectLst>
            <a:outerShdw blurRad="190500" algn="tl" rotWithShape="0">
              <a:srgbClr val="000000">
                <a:alpha val="70000"/>
              </a:srgbClr>
            </a:outerShdw>
          </a:effectLst>
        </p:spPr>
      </p:pic>
      <p:pic>
        <p:nvPicPr>
          <p:cNvPr id="32773" name="Picture 2" descr="C:\Documents and Settings\USER\Мои документы\Мои рисунки\Копия Изображение 015.jpg"/>
          <p:cNvPicPr>
            <a:picLocks noChangeAspect="1" noChangeArrowheads="1"/>
          </p:cNvPicPr>
          <p:nvPr/>
        </p:nvPicPr>
        <p:blipFill>
          <a:blip r:embed="rId5" cstate="print"/>
          <a:srcRect/>
          <a:stretch>
            <a:fillRect/>
          </a:stretch>
        </p:blipFill>
        <p:spPr bwMode="auto">
          <a:xfrm>
            <a:off x="4428393" y="0"/>
            <a:ext cx="4281854" cy="3117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p:cNvPicPr>
            <a:picLocks noChangeAspect="1" noChangeArrowheads="1"/>
          </p:cNvPicPr>
          <p:nvPr/>
        </p:nvPicPr>
        <p:blipFill>
          <a:blip r:embed="rId2" cstate="print"/>
          <a:srcRect/>
          <a:stretch>
            <a:fillRect/>
          </a:stretch>
        </p:blipFill>
        <p:spPr bwMode="auto">
          <a:xfrm>
            <a:off x="0" y="1"/>
            <a:ext cx="9144000" cy="6913563"/>
          </a:xfrm>
          <a:prstGeom prst="rect">
            <a:avLst/>
          </a:prstGeom>
          <a:noFill/>
          <a:ln w="9525">
            <a:noFill/>
            <a:miter lim="800000"/>
            <a:headEnd/>
            <a:tailEnd/>
          </a:ln>
        </p:spPr>
      </p:pic>
      <p:sp>
        <p:nvSpPr>
          <p:cNvPr id="4" name="Прямоугольник 3"/>
          <p:cNvSpPr/>
          <p:nvPr/>
        </p:nvSpPr>
        <p:spPr>
          <a:xfrm>
            <a:off x="251521" y="116632"/>
            <a:ext cx="8653395" cy="923330"/>
          </a:xfrm>
          <a:prstGeom prst="rect">
            <a:avLst/>
          </a:prstGeom>
          <a:solidFill>
            <a:srgbClr val="FFFF00"/>
          </a:solidFill>
        </p:spPr>
        <p:txBody>
          <a:bodyPr wrap="none">
            <a:spAutoFit/>
          </a:bodyPr>
          <a:lstStyle/>
          <a:p>
            <a:pPr algn="ctr">
              <a:defRPr/>
            </a:pPr>
            <a:r>
              <a:rPr lang="ru-RU"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1962 году вышел в отставку.</a:t>
            </a:r>
          </a:p>
        </p:txBody>
      </p:sp>
      <p:pic>
        <p:nvPicPr>
          <p:cNvPr id="33796" name="Picture 2" descr="C:\Documents and Settings\USER\Мои документы\Мои рисунки\Копия Изображение 015.jpg"/>
          <p:cNvPicPr>
            <a:picLocks noGrp="1" noChangeAspect="1" noChangeArrowheads="1"/>
          </p:cNvPicPr>
          <p:nvPr>
            <p:ph idx="1"/>
          </p:nvPr>
        </p:nvPicPr>
        <p:blipFill>
          <a:blip r:embed="rId3" cstate="print"/>
          <a:srcRect/>
          <a:stretch>
            <a:fillRect/>
          </a:stretch>
        </p:blipFill>
        <p:spPr>
          <a:xfrm>
            <a:off x="1" y="1125539"/>
            <a:ext cx="4176346" cy="4021137"/>
          </a:xfrm>
        </p:spPr>
      </p:pic>
      <p:pic>
        <p:nvPicPr>
          <p:cNvPr id="33797" name="Picture 2" descr="C:\Documents and Settings\USER\Мои документы\Мои рисунки\Копия Изображение 015.jpg"/>
          <p:cNvPicPr>
            <a:picLocks noChangeAspect="1" noChangeArrowheads="1"/>
          </p:cNvPicPr>
          <p:nvPr/>
        </p:nvPicPr>
        <p:blipFill>
          <a:blip r:embed="rId4" cstate="print"/>
          <a:srcRect/>
          <a:stretch>
            <a:fillRect/>
          </a:stretch>
        </p:blipFill>
        <p:spPr bwMode="auto">
          <a:xfrm>
            <a:off x="4255477" y="3141663"/>
            <a:ext cx="4888523" cy="3429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Содержимое 6" descr="Изображение 021.jpg"/>
          <p:cNvPicPr>
            <a:picLocks noChangeAspect="1"/>
          </p:cNvPicPr>
          <p:nvPr/>
        </p:nvPicPr>
        <p:blipFill>
          <a:blip r:embed="rId2" cstate="print"/>
          <a:srcRect/>
          <a:stretch>
            <a:fillRect/>
          </a:stretch>
        </p:blipFill>
        <p:spPr bwMode="auto">
          <a:xfrm>
            <a:off x="3071446" y="1"/>
            <a:ext cx="3604846" cy="3370263"/>
          </a:xfrm>
          <a:prstGeom prst="rect">
            <a:avLst/>
          </a:prstGeom>
          <a:noFill/>
          <a:ln w="9525">
            <a:noFill/>
            <a:miter lim="800000"/>
            <a:headEnd/>
            <a:tailEnd/>
          </a:ln>
        </p:spPr>
      </p:pic>
      <p:pic>
        <p:nvPicPr>
          <p:cNvPr id="11" name="Содержимое 7" descr="Изображение 016.jpg"/>
          <p:cNvPicPr>
            <a:picLocks noChangeAspect="1"/>
          </p:cNvPicPr>
          <p:nvPr/>
        </p:nvPicPr>
        <p:blipFill>
          <a:blip r:embed="rId3" cstate="print"/>
          <a:stretch>
            <a:fillRect/>
          </a:stretch>
        </p:blipFill>
        <p:spPr>
          <a:xfrm>
            <a:off x="6293898" y="2719870"/>
            <a:ext cx="2850103" cy="413813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7" name="Содержимое 6" descr="Изображение 021.jpg"/>
          <p:cNvPicPr>
            <a:picLocks noGrp="1" noChangeAspect="1"/>
          </p:cNvPicPr>
          <p:nvPr>
            <p:ph sz="half" idx="1"/>
          </p:nvPr>
        </p:nvPicPr>
        <p:blipFill>
          <a:blip r:embed="rId4" cstate="print"/>
          <a:stretch>
            <a:fillRect/>
          </a:stretch>
        </p:blipFill>
        <p:spPr>
          <a:xfrm>
            <a:off x="0" y="0"/>
            <a:ext cx="3525062" cy="2942220"/>
          </a:xfrm>
          <a:solidFill>
            <a:srgbClr val="FFFFFF">
              <a:shade val="85000"/>
            </a:srgbClr>
          </a:solidFill>
          <a:ln w="101600" cap="sq">
            <a:solidFill>
              <a:srgbClr val="FDFDFD"/>
            </a:solidFill>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8" name="Содержимое 7" descr="Изображение 016.jpg"/>
          <p:cNvPicPr>
            <a:picLocks noGrp="1" noChangeAspect="1"/>
          </p:cNvPicPr>
          <p:nvPr>
            <p:ph sz="half" idx="2"/>
          </p:nvPr>
        </p:nvPicPr>
        <p:blipFill>
          <a:blip r:embed="rId5" cstate="print"/>
          <a:stretch>
            <a:fillRect/>
          </a:stretch>
        </p:blipFill>
        <p:spPr>
          <a:xfrm>
            <a:off x="6293898" y="2"/>
            <a:ext cx="2850103" cy="4525963"/>
          </a:xfr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9" name="Содержимое 6" descr="Изображение 021.jpg"/>
          <p:cNvPicPr>
            <a:picLocks noChangeAspect="1"/>
          </p:cNvPicPr>
          <p:nvPr/>
        </p:nvPicPr>
        <p:blipFill>
          <a:blip r:embed="rId6" cstate="print"/>
          <a:stretch>
            <a:fillRect/>
          </a:stretch>
        </p:blipFill>
        <p:spPr>
          <a:xfrm>
            <a:off x="0" y="3624020"/>
            <a:ext cx="4038600" cy="3233980"/>
          </a:xfrm>
          <a:prstGeom prst="ellipse">
            <a:avLst/>
          </a:prstGeom>
          <a:ln>
            <a:noFill/>
          </a:ln>
          <a:effectLst>
            <a:softEdge rad="112500"/>
          </a:effectLst>
        </p:spPr>
      </p:pic>
      <p:sp>
        <p:nvSpPr>
          <p:cNvPr id="34823" name="TextBox 9"/>
          <p:cNvSpPr txBox="1">
            <a:spLocks noChangeArrowheads="1"/>
          </p:cNvSpPr>
          <p:nvPr/>
        </p:nvSpPr>
        <p:spPr bwMode="auto">
          <a:xfrm>
            <a:off x="2785697" y="5857876"/>
            <a:ext cx="1286608" cy="830263"/>
          </a:xfrm>
          <a:prstGeom prst="rect">
            <a:avLst/>
          </a:prstGeom>
          <a:noFill/>
          <a:ln w="9525">
            <a:noFill/>
            <a:miter lim="800000"/>
            <a:headEnd/>
            <a:tailEnd/>
          </a:ln>
        </p:spPr>
        <p:txBody>
          <a:bodyPr>
            <a:spAutoFit/>
          </a:bodyPr>
          <a:lstStyle/>
          <a:p>
            <a:pPr algn="ctr"/>
            <a:r>
              <a:rPr lang="ru-RU" sz="1200">
                <a:latin typeface="Times New Roman" pitchFamily="18" charset="0"/>
                <a:cs typeface="Times New Roman" pitchFamily="18" charset="0"/>
              </a:rPr>
              <a:t>А.П. Петров со своей супругой Ольгой Натановной.</a:t>
            </a:r>
          </a:p>
        </p:txBody>
      </p:sp>
      <p:sp>
        <p:nvSpPr>
          <p:cNvPr id="5" name="Прямоугольник 4"/>
          <p:cNvSpPr/>
          <p:nvPr/>
        </p:nvSpPr>
        <p:spPr>
          <a:xfrm>
            <a:off x="714348" y="3143248"/>
            <a:ext cx="7358114" cy="923330"/>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lgn="ctr">
              <a:defRPr/>
            </a:pPr>
            <a:r>
              <a:rPr lang="ru-RU" sz="5400" b="1" dirty="0">
                <a:ln w="19050">
                  <a:solidFill>
                    <a:schemeClr val="tx2">
                      <a:tint val="1000"/>
                    </a:schemeClr>
                  </a:solidFill>
                  <a:prstDash val="solid"/>
                </a:ln>
                <a:solidFill>
                  <a:srgbClr val="7030A0"/>
                </a:solidFill>
                <a:effectLst>
                  <a:outerShdw blurRad="50000" dist="50800" dir="7500000" algn="tl">
                    <a:srgbClr val="000000">
                      <a:shade val="5000"/>
                      <a:alpha val="35000"/>
                    </a:srgbClr>
                  </a:outerShdw>
                </a:effectLst>
              </a:rPr>
              <a:t>Дружная семья героя</a:t>
            </a:r>
          </a:p>
        </p:txBody>
      </p:sp>
    </p:spTree>
  </p:cSld>
  <p:clrMapOvr>
    <a:masterClrMapping/>
  </p:clrMapOvr>
  <p:transition>
    <p:plus/>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lum bright="40000"/>
          </a:blip>
          <a:srcRect/>
          <a:stretch>
            <a:fillRect/>
          </a:stretch>
        </p:blipFill>
        <p:spPr bwMode="auto">
          <a:xfrm>
            <a:off x="0" y="1"/>
            <a:ext cx="9144000" cy="6848475"/>
          </a:xfrm>
          <a:prstGeom prst="rect">
            <a:avLst/>
          </a:prstGeom>
          <a:noFill/>
          <a:ln w="9525">
            <a:noFill/>
            <a:miter lim="800000"/>
            <a:headEnd/>
            <a:tailEnd/>
          </a:ln>
        </p:spPr>
      </p:pic>
      <p:sp>
        <p:nvSpPr>
          <p:cNvPr id="2" name="Заголовок 1"/>
          <p:cNvSpPr>
            <a:spLocks noGrp="1"/>
          </p:cNvSpPr>
          <p:nvPr>
            <p:ph type="title"/>
          </p:nvPr>
        </p:nvSpPr>
        <p:spPr>
          <a:xfrm>
            <a:off x="4214446" y="785813"/>
            <a:ext cx="4929554" cy="2357437"/>
          </a:xfrm>
        </p:spPr>
        <p:txBody>
          <a:bodyPr>
            <a:normAutofit fontScale="90000"/>
          </a:bodyPr>
          <a:lstStyle/>
          <a:p>
            <a:pPr>
              <a:defRPr/>
            </a:pPr>
            <a:r>
              <a:rPr lang="ru-RU" dirty="0" smtClean="0"/>
              <a:t>22 апреля 1982 года жизнь Героя Советского Союза Антона Петровича Петрова оборвалась.</a:t>
            </a:r>
            <a:endParaRPr lang="ru-RU" dirty="0"/>
          </a:p>
        </p:txBody>
      </p:sp>
      <p:pic>
        <p:nvPicPr>
          <p:cNvPr id="5" name="Picture 2" descr="C:\Documents and Settings\USER\Мои документы\Мои рисунки\Копия Изображение 015.jpg"/>
          <p:cNvPicPr>
            <a:picLocks noGrp="1" noChangeAspect="1" noChangeArrowheads="1"/>
          </p:cNvPicPr>
          <p:nvPr>
            <p:ph sz="half" idx="1"/>
          </p:nvPr>
        </p:nvPicPr>
        <p:blipFill>
          <a:blip r:embed="rId3" cstate="print"/>
          <a:srcRect/>
          <a:stretch>
            <a:fillRect/>
          </a:stretch>
        </p:blipFill>
        <p:spPr>
          <a:xfrm>
            <a:off x="357158" y="285730"/>
            <a:ext cx="3643338" cy="6136147"/>
          </a:xfrm>
          <a:ln w="228600" cap="sq" cmpd="thickThin">
            <a:solidFill>
              <a:srgbClr val="000000"/>
            </a:solidFill>
          </a:ln>
          <a:effectLst>
            <a:innerShdw blurRad="76200">
              <a:srgbClr val="000000"/>
            </a:innerShdw>
          </a:effectLst>
        </p:spPr>
      </p:pic>
      <p:sp>
        <p:nvSpPr>
          <p:cNvPr id="35845" name="Содержимое 3"/>
          <p:cNvSpPr>
            <a:spLocks noGrp="1"/>
          </p:cNvSpPr>
          <p:nvPr>
            <p:ph sz="half" idx="2"/>
          </p:nvPr>
        </p:nvSpPr>
        <p:spPr>
          <a:xfrm>
            <a:off x="4072305" y="3500439"/>
            <a:ext cx="5071696" cy="2071687"/>
          </a:xfrm>
        </p:spPr>
        <p:txBody>
          <a:bodyPr/>
          <a:lstStyle/>
          <a:p>
            <a:pPr>
              <a:buFont typeface="Arial" charset="0"/>
              <a:buNone/>
            </a:pPr>
            <a:r>
              <a:rPr lang="ru-RU" smtClean="0"/>
              <a:t>		</a:t>
            </a:r>
            <a:r>
              <a:rPr lang="ru-RU" smtClean="0">
                <a:solidFill>
                  <a:srgbClr val="7030A0"/>
                </a:solidFill>
              </a:rPr>
              <a:t>Он похоронен в Москве на Ваганьковском кладбище</a:t>
            </a:r>
          </a:p>
        </p:txBody>
      </p:sp>
      <p:pic>
        <p:nvPicPr>
          <p:cNvPr id="7" name="Picture 2" descr="C:\Documents and Settings\USER\Мои документы\Мои рисунки\Копия Изображение 015.jpg"/>
          <p:cNvPicPr>
            <a:picLocks noChangeAspect="1" noChangeArrowheads="1"/>
          </p:cNvPicPr>
          <p:nvPr/>
        </p:nvPicPr>
        <p:blipFill>
          <a:blip r:embed="rId4" cstate="print"/>
          <a:stretch>
            <a:fillRect/>
          </a:stretch>
        </p:blipFill>
        <p:spPr bwMode="auto">
          <a:xfrm>
            <a:off x="5651989" y="4508500"/>
            <a:ext cx="2448657" cy="2166938"/>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cSld>
  <p:clrMapOvr>
    <a:masterClrMapping/>
  </p:clrMapOvr>
  <p:transition>
    <p:pull dir="l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Заголовок 1"/>
          <p:cNvSpPr>
            <a:spLocks noGrp="1"/>
          </p:cNvSpPr>
          <p:nvPr>
            <p:ph type="title"/>
          </p:nvPr>
        </p:nvSpPr>
        <p:spPr>
          <a:xfrm>
            <a:off x="457200" y="274639"/>
            <a:ext cx="8229600" cy="1362075"/>
          </a:xfrm>
        </p:spPr>
        <p:txBody>
          <a:bodyPr>
            <a:normAutofit fontScale="90000"/>
          </a:bodyPr>
          <a:lstStyle/>
          <a:p>
            <a:r>
              <a:rPr lang="ru-RU" sz="2800" b="1" smtClean="0">
                <a:solidFill>
                  <a:srgbClr val="00B0F0"/>
                </a:solidFill>
              </a:rPr>
              <a:t>Россия способна не только одиночек-героев.</a:t>
            </a:r>
            <a:br>
              <a:rPr lang="ru-RU" sz="2800" b="1" smtClean="0">
                <a:solidFill>
                  <a:srgbClr val="00B0F0"/>
                </a:solidFill>
              </a:rPr>
            </a:br>
            <a:r>
              <a:rPr lang="ru-RU" sz="2800" b="1" smtClean="0">
                <a:solidFill>
                  <a:srgbClr val="00B0F0"/>
                </a:solidFill>
              </a:rPr>
              <a:t>	Нет, мы были правы, когда говорили, что Россия сможет выдвинуть этих героев сотнями тысячами.</a:t>
            </a:r>
            <a:r>
              <a:rPr lang="ru-RU" b="1" smtClean="0">
                <a:solidFill>
                  <a:srgbClr val="00B0F0"/>
                </a:solidFill>
              </a:rPr>
              <a:t/>
            </a:r>
            <a:br>
              <a:rPr lang="ru-RU" b="1" smtClean="0">
                <a:solidFill>
                  <a:srgbClr val="00B0F0"/>
                </a:solidFill>
              </a:rPr>
            </a:br>
            <a:endParaRPr lang="ru-RU" b="1" smtClean="0">
              <a:solidFill>
                <a:srgbClr val="00B0F0"/>
              </a:solidFill>
            </a:endParaRPr>
          </a:p>
        </p:txBody>
      </p:sp>
      <p:pic>
        <p:nvPicPr>
          <p:cNvPr id="36867" name="Содержимое 5" descr="маресьев1.jpg"/>
          <p:cNvPicPr>
            <a:picLocks noChangeAspect="1"/>
          </p:cNvPicPr>
          <p:nvPr/>
        </p:nvPicPr>
        <p:blipFill>
          <a:blip r:embed="rId2" cstate="print"/>
          <a:srcRect/>
          <a:stretch>
            <a:fillRect/>
          </a:stretch>
        </p:blipFill>
        <p:spPr bwMode="auto">
          <a:xfrm>
            <a:off x="3515459" y="3378200"/>
            <a:ext cx="5628542" cy="3479800"/>
          </a:xfrm>
          <a:prstGeom prst="rect">
            <a:avLst/>
          </a:prstGeom>
          <a:noFill/>
          <a:ln w="9525">
            <a:noFill/>
            <a:miter lim="800000"/>
            <a:headEnd/>
            <a:tailEnd/>
          </a:ln>
        </p:spPr>
      </p:pic>
      <p:pic>
        <p:nvPicPr>
          <p:cNvPr id="36868" name="Содержимое 4" descr="маресьев.jpg"/>
          <p:cNvPicPr>
            <a:picLocks noGrp="1" noChangeAspect="1"/>
          </p:cNvPicPr>
          <p:nvPr>
            <p:ph idx="1"/>
          </p:nvPr>
        </p:nvPicPr>
        <p:blipFill>
          <a:blip r:embed="rId3" cstate="print"/>
          <a:srcRect/>
          <a:stretch>
            <a:fillRect/>
          </a:stretch>
        </p:blipFill>
        <p:spPr>
          <a:xfrm>
            <a:off x="0" y="1273176"/>
            <a:ext cx="5744308" cy="4525963"/>
          </a:xfr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Содержимое 4" descr="Изображение15.jpg"/>
          <p:cNvPicPr>
            <a:picLocks noGrp="1" noChangeAspect="1"/>
          </p:cNvPicPr>
          <p:nvPr>
            <p:ph sz="half" idx="1"/>
          </p:nvPr>
        </p:nvPicPr>
        <p:blipFill>
          <a:blip r:embed="rId2" cstate="print"/>
          <a:srcRect/>
          <a:stretch>
            <a:fillRect/>
          </a:stretch>
        </p:blipFill>
        <p:spPr>
          <a:xfrm>
            <a:off x="0" y="984250"/>
            <a:ext cx="9144000" cy="5210175"/>
          </a:xfrm>
        </p:spPr>
      </p:pic>
      <p:sp>
        <p:nvSpPr>
          <p:cNvPr id="37891" name="TextBox 2"/>
          <p:cNvSpPr txBox="1">
            <a:spLocks noChangeArrowheads="1"/>
          </p:cNvSpPr>
          <p:nvPr/>
        </p:nvSpPr>
        <p:spPr bwMode="auto">
          <a:xfrm>
            <a:off x="319454" y="433388"/>
            <a:ext cx="8486043" cy="368300"/>
          </a:xfrm>
          <a:prstGeom prst="rect">
            <a:avLst/>
          </a:prstGeom>
          <a:noFill/>
          <a:ln w="9525">
            <a:noFill/>
            <a:miter lim="800000"/>
            <a:headEnd/>
            <a:tailEnd/>
          </a:ln>
        </p:spPr>
        <p:txBody>
          <a:bodyPr>
            <a:spAutoFit/>
          </a:bodyPr>
          <a:lstStyle/>
          <a:p>
            <a:r>
              <a:rPr lang="ru-RU"/>
              <a:t>	</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Заголовок 1"/>
          <p:cNvSpPr>
            <a:spLocks noGrp="1"/>
          </p:cNvSpPr>
          <p:nvPr>
            <p:ph type="title"/>
          </p:nvPr>
        </p:nvSpPr>
        <p:spPr>
          <a:xfrm>
            <a:off x="4211516" y="288925"/>
            <a:ext cx="4617427" cy="6059488"/>
          </a:xfrm>
        </p:spPr>
        <p:txBody>
          <a:bodyPr/>
          <a:lstStyle/>
          <a:p>
            <a:r>
              <a:rPr lang="ru-RU" sz="1200" smtClean="0"/>
              <a:t>Родился Михаил Николаевич 10 ноября 1912 года в селе Ачакасы Канашского района Чувашской Республики в семье крестьянина. Всегда мечтал летать, и незадолго до войны осуществил свою мечту, закончил летную школу, летал на стареньком, давно выработавшим свой регламент фанерном У-2. И даже будущую жену встретил в воздухе, перевозя на своем самолете прекрасную пассажирку, с которой 21 июня 1941 года сыграли скромную свадьбу, и счастливей человека не было на всем божьем свете, а рано утром 22 июня началась война.</a:t>
            </a:r>
            <a:br>
              <a:rPr lang="ru-RU" sz="1200" smtClean="0"/>
            </a:br>
            <a:r>
              <a:rPr lang="ru-RU" sz="1200" smtClean="0"/>
              <a:t>Мария продолжала учить детей в школе, Михаил стал военным летчиком.</a:t>
            </a:r>
            <a:br>
              <a:rPr lang="ru-RU" sz="1200" smtClean="0"/>
            </a:br>
            <a:r>
              <a:rPr lang="ru-RU" sz="1200" smtClean="0"/>
              <a:t>Сбили его в 1942 году под Ржевом. Когда в очередной раз возвращался ночью из партизанского отряда, самолет попал под перекрестный огонь. Михаил был тяжело ранен в ногу.  Авария обернулась для Михаила Левицкого трагедией. Офицеры, считавшие, что находятся недалеко от партизанского отряда, перенесли летчика в кусты, взяли с собой все его документы: оружие, летные карты и ушли, пообещав вернуться с носилками. Обещание свое они сумели выполнить лишь наполовину: нашли партизанский отряд, отдали документы и рассказали, где, при каких обстоятельствах оставили летчика (их показания затем помогли М. Левицкому всего за месяц пройти все следственные комиссии). Забрать в отряд его уже не удалось…</a:t>
            </a:r>
            <a:br>
              <a:rPr lang="ru-RU" sz="1200" smtClean="0"/>
            </a:br>
            <a:r>
              <a:rPr lang="ru-RU" sz="1200" smtClean="0"/>
              <a:t> </a:t>
            </a:r>
            <a:br>
              <a:rPr lang="ru-RU" sz="1200" smtClean="0"/>
            </a:br>
            <a:r>
              <a:rPr lang="ru-RU" sz="1200" smtClean="0"/>
              <a:t> В 1944 году 500 пленных калек немцы отправили в Демблин, «славившийся» своим крематорием...  </a:t>
            </a:r>
            <a:br>
              <a:rPr lang="ru-RU" sz="1200" smtClean="0"/>
            </a:br>
            <a:r>
              <a:rPr lang="ru-RU" sz="1200" smtClean="0"/>
              <a:t> жажда жизни взяли свое. Здоров! Можно переходить к мирной профессии. Но к какой, если без неба не мыслил дальнейшей жизни? Пример Алексея Маресьева врачей не убеждал: «У Маресьева не было только ступней, а у вас полностью нет ноги».</a:t>
            </a:r>
            <a:br>
              <a:rPr lang="ru-RU" sz="1200" smtClean="0"/>
            </a:br>
            <a:endParaRPr lang="ru-RU" sz="1200" smtClean="0"/>
          </a:p>
        </p:txBody>
      </p:sp>
      <p:pic>
        <p:nvPicPr>
          <p:cNvPr id="38915" name="Содержимое 3" descr="http://www.chuvrdub.ru/images/we_front_you/image001.gif"/>
          <p:cNvPicPr>
            <a:picLocks noGrp="1"/>
          </p:cNvPicPr>
          <p:nvPr>
            <p:ph idx="1"/>
          </p:nvPr>
        </p:nvPicPr>
        <p:blipFill>
          <a:blip r:embed="rId2" cstate="print"/>
          <a:srcRect/>
          <a:stretch>
            <a:fillRect/>
          </a:stretch>
        </p:blipFill>
        <p:spPr>
          <a:xfrm>
            <a:off x="0" y="0"/>
            <a:ext cx="3953608" cy="6858000"/>
          </a:xfr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Заголовок 1"/>
          <p:cNvSpPr>
            <a:spLocks noGrp="1"/>
          </p:cNvSpPr>
          <p:nvPr>
            <p:ph type="title"/>
          </p:nvPr>
        </p:nvSpPr>
        <p:spPr/>
        <p:txBody>
          <a:bodyPr/>
          <a:lstStyle/>
          <a:p>
            <a:endParaRPr lang="ru-RU" smtClean="0"/>
          </a:p>
        </p:txBody>
      </p:sp>
      <p:pic>
        <p:nvPicPr>
          <p:cNvPr id="39939" name="Содержимое 3" descr="Изображение 226.jpg"/>
          <p:cNvPicPr>
            <a:picLocks noGrp="1" noChangeAspect="1"/>
          </p:cNvPicPr>
          <p:nvPr>
            <p:ph idx="1"/>
          </p:nvPr>
        </p:nvPicPr>
        <p:blipFill>
          <a:blip r:embed="rId2" cstate="print"/>
          <a:srcRect/>
          <a:stretch>
            <a:fillRect/>
          </a:stretch>
        </p:blipFill>
        <p:spPr>
          <a:xfrm>
            <a:off x="0" y="0"/>
            <a:ext cx="9144000" cy="6807200"/>
          </a:xfr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Содержимое 3" descr="Изображение 219.jpg"/>
          <p:cNvPicPr>
            <a:picLocks noGrp="1" noChangeAspect="1"/>
          </p:cNvPicPr>
          <p:nvPr>
            <p:ph idx="1"/>
          </p:nvPr>
        </p:nvPicPr>
        <p:blipFill>
          <a:blip r:embed="rId2" cstate="print"/>
          <a:srcRect/>
          <a:stretch>
            <a:fillRect/>
          </a:stretch>
        </p:blipFill>
        <p:spPr>
          <a:xfrm>
            <a:off x="791308" y="0"/>
            <a:ext cx="7684477" cy="6858000"/>
          </a:xfr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Содержимое 7" descr="S8306907.JPG"/>
          <p:cNvPicPr>
            <a:picLocks noGrp="1" noChangeAspect="1"/>
          </p:cNvPicPr>
          <p:nvPr>
            <p:ph sz="half" idx="1"/>
          </p:nvPr>
        </p:nvPicPr>
        <p:blipFill>
          <a:blip r:embed="rId2" cstate="print"/>
          <a:srcRect/>
          <a:stretch>
            <a:fillRect/>
          </a:stretch>
        </p:blipFill>
        <p:spPr>
          <a:xfrm>
            <a:off x="564174" y="190500"/>
            <a:ext cx="7957038" cy="6464300"/>
          </a:xfr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Содержимое 6" descr="S8306905.JPG"/>
          <p:cNvPicPr>
            <a:picLocks noGrp="1" noChangeAspect="1"/>
          </p:cNvPicPr>
          <p:nvPr>
            <p:ph idx="1"/>
          </p:nvPr>
        </p:nvPicPr>
        <p:blipFill>
          <a:blip r:embed="rId2" cstate="print"/>
          <a:srcRect/>
          <a:stretch>
            <a:fillRect/>
          </a:stretch>
        </p:blipFill>
        <p:spPr>
          <a:xfrm>
            <a:off x="594946" y="231776"/>
            <a:ext cx="8153400" cy="6626225"/>
          </a:xfr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Содержимое 3" descr="S8306906.JPG"/>
          <p:cNvPicPr>
            <a:picLocks noGrp="1" noChangeAspect="1"/>
          </p:cNvPicPr>
          <p:nvPr>
            <p:ph idx="1"/>
          </p:nvPr>
        </p:nvPicPr>
        <p:blipFill>
          <a:blip r:embed="rId2" cstate="print"/>
          <a:srcRect/>
          <a:stretch>
            <a:fillRect/>
          </a:stretch>
        </p:blipFill>
        <p:spPr>
          <a:xfrm>
            <a:off x="518746" y="174626"/>
            <a:ext cx="7961435" cy="6469063"/>
          </a:xfr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Содержимое 3" descr="S8306908.JPG"/>
          <p:cNvPicPr>
            <a:picLocks noGrp="1" noChangeAspect="1"/>
          </p:cNvPicPr>
          <p:nvPr>
            <p:ph idx="1"/>
          </p:nvPr>
        </p:nvPicPr>
        <p:blipFill>
          <a:blip r:embed="rId2" cstate="print"/>
          <a:srcRect/>
          <a:stretch>
            <a:fillRect/>
          </a:stretch>
        </p:blipFill>
        <p:spPr>
          <a:xfrm>
            <a:off x="540727" y="192088"/>
            <a:ext cx="7954108" cy="6462712"/>
          </a:xfr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Заголовок 1"/>
          <p:cNvSpPr>
            <a:spLocks noGrp="1"/>
          </p:cNvSpPr>
          <p:nvPr>
            <p:ph type="title"/>
          </p:nvPr>
        </p:nvSpPr>
        <p:spPr>
          <a:xfrm>
            <a:off x="439615" y="563563"/>
            <a:ext cx="8229600" cy="1143000"/>
          </a:xfrm>
        </p:spPr>
        <p:txBody>
          <a:bodyPr>
            <a:normAutofit fontScale="90000"/>
          </a:bodyPr>
          <a:lstStyle/>
          <a:p>
            <a:r>
              <a:rPr lang="ru-RU" sz="7200" smtClean="0">
                <a:solidFill>
                  <a:srgbClr val="00B0F0"/>
                </a:solidFill>
              </a:rPr>
              <a:t>В жизни всегда есть место подвигу!</a:t>
            </a:r>
          </a:p>
        </p:txBody>
      </p:sp>
      <p:sp>
        <p:nvSpPr>
          <p:cNvPr id="46083" name="Содержимое 2"/>
          <p:cNvSpPr>
            <a:spLocks noGrp="1"/>
          </p:cNvSpPr>
          <p:nvPr>
            <p:ph idx="1"/>
          </p:nvPr>
        </p:nvSpPr>
        <p:spPr>
          <a:xfrm>
            <a:off x="457200" y="2733675"/>
            <a:ext cx="8229600" cy="3392488"/>
          </a:xfrm>
        </p:spPr>
        <p:txBody>
          <a:bodyPr/>
          <a:lstStyle/>
          <a:p>
            <a:pPr algn="ctr">
              <a:buFont typeface="Arial" charset="0"/>
              <a:buNone/>
            </a:pPr>
            <a:r>
              <a:rPr lang="ru-RU" sz="5400" b="1" i="1" smtClean="0">
                <a:solidFill>
                  <a:srgbClr val="7030A0"/>
                </a:solidFill>
              </a:rPr>
              <a:t>Героические подвиги во имя Родины совершают и в наше время.</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Содержимое 3"/>
          <p:cNvSpPr>
            <a:spLocks noGrp="1"/>
          </p:cNvSpPr>
          <p:nvPr>
            <p:ph sz="half" idx="2"/>
          </p:nvPr>
        </p:nvSpPr>
        <p:spPr>
          <a:xfrm>
            <a:off x="3581400" y="914401"/>
            <a:ext cx="5562600" cy="5211763"/>
          </a:xfrm>
        </p:spPr>
        <p:txBody>
          <a:bodyPr>
            <a:normAutofit lnSpcReduction="10000"/>
          </a:bodyPr>
          <a:lstStyle/>
          <a:p>
            <a:pPr algn="ctr">
              <a:buFont typeface="Arial" charset="0"/>
              <a:buNone/>
            </a:pPr>
            <a:r>
              <a:rPr lang="ru-RU" sz="1800" b="1" u="sng" smtClean="0">
                <a:solidFill>
                  <a:srgbClr val="FF0000"/>
                </a:solidFill>
                <a:latin typeface="Times New Roman" pitchFamily="18" charset="0"/>
                <a:cs typeface="Times New Roman" pitchFamily="18" charset="0"/>
              </a:rPr>
              <a:t> </a:t>
            </a:r>
            <a:r>
              <a:rPr lang="ru-RU" sz="2400" b="1" u="sng" smtClean="0">
                <a:solidFill>
                  <a:srgbClr val="FF0000"/>
                </a:solidFill>
                <a:latin typeface="Times New Roman" pitchFamily="18" charset="0"/>
                <a:cs typeface="Times New Roman" pitchFamily="18" charset="0"/>
              </a:rPr>
              <a:t>Желудкин Руслан Николаевич</a:t>
            </a:r>
            <a:endParaRPr lang="ru-RU" sz="1800" b="1" u="sng" smtClean="0">
              <a:solidFill>
                <a:srgbClr val="FF0000"/>
              </a:solidFill>
              <a:latin typeface="Times New Roman" pitchFamily="18" charset="0"/>
              <a:cs typeface="Times New Roman" pitchFamily="18" charset="0"/>
            </a:endParaRPr>
          </a:p>
          <a:p>
            <a:pPr>
              <a:buFont typeface="Arial" charset="0"/>
              <a:buNone/>
            </a:pPr>
            <a:r>
              <a:rPr lang="ru-RU" sz="1400" smtClean="0">
                <a:latin typeface="Times New Roman" pitchFamily="18" charset="0"/>
                <a:cs typeface="Times New Roman" pitchFamily="18" charset="0"/>
              </a:rPr>
              <a:t>          </a:t>
            </a:r>
            <a:r>
              <a:rPr lang="ru-RU" sz="1200" smtClean="0">
                <a:latin typeface="Times New Roman" pitchFamily="18" charset="0"/>
                <a:cs typeface="Times New Roman" pitchFamily="18" charset="0"/>
              </a:rPr>
              <a:t>Родился 5 июля 1977 года. Детство и школьные годы провел в родном селе</a:t>
            </a:r>
          </a:p>
          <a:p>
            <a:pPr>
              <a:buFont typeface="Arial" charset="0"/>
              <a:buNone/>
            </a:pPr>
            <a:r>
              <a:rPr lang="ru-RU" sz="1200" smtClean="0">
                <a:latin typeface="Times New Roman" pitchFamily="18" charset="0"/>
                <a:cs typeface="Times New Roman" pitchFamily="18" charset="0"/>
              </a:rPr>
              <a:t>Ачакасы Канашского района ЧР. В 1994 г. Золотой медалью окончил</a:t>
            </a:r>
          </a:p>
          <a:p>
            <a:pPr>
              <a:buFont typeface="Arial" charset="0"/>
              <a:buNone/>
            </a:pPr>
            <a:r>
              <a:rPr lang="ru-RU" sz="1200" smtClean="0">
                <a:latin typeface="Times New Roman" pitchFamily="18" charset="0"/>
                <a:cs typeface="Times New Roman" pitchFamily="18" charset="0"/>
              </a:rPr>
              <a:t>Ачакасинскую  среднюю школу имени А.П. Петрова и в этом же году поступил в</a:t>
            </a:r>
          </a:p>
          <a:p>
            <a:pPr>
              <a:buFont typeface="Arial" charset="0"/>
              <a:buNone/>
            </a:pPr>
            <a:r>
              <a:rPr lang="ru-RU" sz="1200" smtClean="0">
                <a:latin typeface="Times New Roman" pitchFamily="18" charset="0"/>
                <a:cs typeface="Times New Roman" pitchFamily="18" charset="0"/>
              </a:rPr>
              <a:t>Голицынский военный институт пограничных войск РФ (ГВИ ПВ РФ).</a:t>
            </a:r>
          </a:p>
          <a:p>
            <a:pPr>
              <a:buFont typeface="Arial" charset="0"/>
              <a:buNone/>
            </a:pPr>
            <a:r>
              <a:rPr lang="ru-RU" sz="1200" smtClean="0">
                <a:latin typeface="Times New Roman" pitchFamily="18" charset="0"/>
                <a:cs typeface="Times New Roman" pitchFamily="18" charset="0"/>
              </a:rPr>
              <a:t>           После окончания института в июне 1999 г. Зачислен в списки офицерского</a:t>
            </a:r>
          </a:p>
          <a:p>
            <a:pPr>
              <a:buFont typeface="Arial" charset="0"/>
              <a:buNone/>
            </a:pPr>
            <a:r>
              <a:rPr lang="ru-RU" sz="1200" smtClean="0">
                <a:latin typeface="Times New Roman" pitchFamily="18" charset="0"/>
                <a:cs typeface="Times New Roman" pitchFamily="18" charset="0"/>
              </a:rPr>
              <a:t>состава и откомандирован в распоряжение Северо-Кавказского регионального</a:t>
            </a:r>
          </a:p>
          <a:p>
            <a:pPr>
              <a:buFont typeface="Arial" charset="0"/>
              <a:buNone/>
            </a:pPr>
            <a:r>
              <a:rPr lang="ru-RU" sz="1200" smtClean="0">
                <a:latin typeface="Times New Roman" pitchFamily="18" charset="0"/>
                <a:cs typeface="Times New Roman" pitchFamily="18" charset="0"/>
              </a:rPr>
              <a:t>пограничного управления ФПС России г. Ставрополь, Ставропольский край.</a:t>
            </a:r>
          </a:p>
          <a:p>
            <a:pPr>
              <a:buFont typeface="Arial" charset="0"/>
              <a:buNone/>
            </a:pPr>
            <a:r>
              <a:rPr lang="ru-RU" sz="1200" smtClean="0">
                <a:latin typeface="Times New Roman" pitchFamily="18" charset="0"/>
                <a:cs typeface="Times New Roman" pitchFamily="18" charset="0"/>
              </a:rPr>
              <a:t>Начинает службу заместителем начальника 7-ой пограничной заставы по</a:t>
            </a:r>
          </a:p>
          <a:p>
            <a:pPr>
              <a:buFont typeface="Arial" charset="0"/>
              <a:buNone/>
            </a:pPr>
            <a:r>
              <a:rPr lang="ru-RU" sz="1200" smtClean="0">
                <a:latin typeface="Times New Roman" pitchFamily="18" charset="0"/>
                <a:cs typeface="Times New Roman" pitchFamily="18" charset="0"/>
              </a:rPr>
              <a:t>воспитательной работе в с. Кидеро Гутатли Цунтинского Района Республики</a:t>
            </a:r>
          </a:p>
          <a:p>
            <a:pPr>
              <a:buFont typeface="Arial" charset="0"/>
              <a:buNone/>
            </a:pPr>
            <a:r>
              <a:rPr lang="ru-RU" sz="1200" smtClean="0">
                <a:latin typeface="Times New Roman" pitchFamily="18" charset="0"/>
                <a:cs typeface="Times New Roman" pitchFamily="18" charset="0"/>
              </a:rPr>
              <a:t>Дагестан в звании лейтенанта. </a:t>
            </a:r>
          </a:p>
          <a:p>
            <a:pPr>
              <a:buFont typeface="Arial" charset="0"/>
              <a:buNone/>
            </a:pPr>
            <a:r>
              <a:rPr lang="ru-RU" sz="1200" smtClean="0">
                <a:latin typeface="Times New Roman" pitchFamily="18" charset="0"/>
                <a:cs typeface="Times New Roman" pitchFamily="18" charset="0"/>
              </a:rPr>
              <a:t>          В мае 2001 году Руслан Николаевич становиться  начальником 8-ой</a:t>
            </a:r>
          </a:p>
          <a:p>
            <a:pPr>
              <a:buFont typeface="Arial" charset="0"/>
              <a:buNone/>
            </a:pPr>
            <a:r>
              <a:rPr lang="ru-RU" sz="1200" smtClean="0">
                <a:latin typeface="Times New Roman" pitchFamily="18" charset="0"/>
                <a:cs typeface="Times New Roman" pitchFamily="18" charset="0"/>
              </a:rPr>
              <a:t>пограничной заставы в\ч 2107 Тляратинского района Республики Дагестан, а уже</a:t>
            </a:r>
          </a:p>
          <a:p>
            <a:pPr>
              <a:buFont typeface="Arial" charset="0"/>
              <a:buNone/>
            </a:pPr>
            <a:r>
              <a:rPr lang="ru-RU" sz="1200" smtClean="0">
                <a:latin typeface="Times New Roman" pitchFamily="18" charset="0"/>
                <a:cs typeface="Times New Roman" pitchFamily="18" charset="0"/>
              </a:rPr>
              <a:t>в июле 2005 года заместителем коменданта 1-ой пограничной комендатуры по</a:t>
            </a:r>
          </a:p>
          <a:p>
            <a:pPr>
              <a:buFont typeface="Arial" charset="0"/>
              <a:buNone/>
            </a:pPr>
            <a:r>
              <a:rPr lang="ru-RU" sz="1200" smtClean="0">
                <a:latin typeface="Times New Roman" pitchFamily="18" charset="0"/>
                <a:cs typeface="Times New Roman" pitchFamily="18" charset="0"/>
              </a:rPr>
              <a:t>оперативной деятельности в\ч 2107 Кавказского пограничного управления ФСБ</a:t>
            </a:r>
          </a:p>
          <a:p>
            <a:pPr>
              <a:buFont typeface="Arial" charset="0"/>
              <a:buNone/>
            </a:pPr>
            <a:r>
              <a:rPr lang="ru-RU" sz="1200" smtClean="0">
                <a:latin typeface="Times New Roman" pitchFamily="18" charset="0"/>
                <a:cs typeface="Times New Roman" pitchFamily="18" charset="0"/>
              </a:rPr>
              <a:t>России (Цунтинский район Республика Дагестан).</a:t>
            </a:r>
          </a:p>
          <a:p>
            <a:pPr>
              <a:buFont typeface="Arial" charset="0"/>
              <a:buNone/>
            </a:pPr>
            <a:r>
              <a:rPr lang="ru-RU" sz="1200" smtClean="0">
                <a:latin typeface="Times New Roman" pitchFamily="18" charset="0"/>
                <a:cs typeface="Times New Roman" pitchFamily="18" charset="0"/>
              </a:rPr>
              <a:t>          В этом же году ему было присвоено звание майора.  С сентября 2007 г. по 22</a:t>
            </a:r>
          </a:p>
          <a:p>
            <a:pPr>
              <a:buFont typeface="Arial" charset="0"/>
              <a:buNone/>
            </a:pPr>
            <a:r>
              <a:rPr lang="ru-RU" sz="1200" smtClean="0">
                <a:latin typeface="Times New Roman" pitchFamily="18" charset="0"/>
                <a:cs typeface="Times New Roman" pitchFamily="18" charset="0"/>
              </a:rPr>
              <a:t>августа 2010 г Руслан Желудкин работал заместителем начальника отдела –</a:t>
            </a:r>
          </a:p>
          <a:p>
            <a:pPr>
              <a:buFont typeface="Arial" charset="0"/>
              <a:buNone/>
            </a:pPr>
            <a:r>
              <a:rPr lang="ru-RU" sz="1200" smtClean="0">
                <a:latin typeface="Times New Roman" pitchFamily="18" charset="0"/>
                <a:cs typeface="Times New Roman" pitchFamily="18" charset="0"/>
              </a:rPr>
              <a:t>начальником оперативно-розыскного отделения Пограничного управления ФСБ</a:t>
            </a:r>
          </a:p>
          <a:p>
            <a:pPr>
              <a:buFont typeface="Arial" charset="0"/>
              <a:buNone/>
            </a:pPr>
            <a:r>
              <a:rPr lang="ru-RU" sz="1200" smtClean="0">
                <a:latin typeface="Times New Roman" pitchFamily="18" charset="0"/>
                <a:cs typeface="Times New Roman" pitchFamily="18" charset="0"/>
              </a:rPr>
              <a:t>России по Республике Дагестан в Тляратинском, а затем в Цунтинском районах.</a:t>
            </a:r>
          </a:p>
          <a:p>
            <a:pPr>
              <a:buFont typeface="Arial" charset="0"/>
              <a:buNone/>
            </a:pPr>
            <a:r>
              <a:rPr lang="ru-RU" sz="1200" smtClean="0">
                <a:latin typeface="Times New Roman" pitchFamily="18" charset="0"/>
                <a:cs typeface="Times New Roman" pitchFamily="18" charset="0"/>
              </a:rPr>
              <a:t>           24 мая 2009 года закончил Академию ФСБ по профессиональной </a:t>
            </a:r>
          </a:p>
          <a:p>
            <a:pPr>
              <a:buFont typeface="Arial" charset="0"/>
              <a:buNone/>
            </a:pPr>
            <a:r>
              <a:rPr lang="ru-RU" sz="1200" smtClean="0">
                <a:latin typeface="Times New Roman" pitchFamily="18" charset="0"/>
                <a:cs typeface="Times New Roman" pitchFamily="18" charset="0"/>
              </a:rPr>
              <a:t>переподготовке «Управление оперативно служебной деятельностью </a:t>
            </a:r>
          </a:p>
          <a:p>
            <a:pPr>
              <a:buFont typeface="Arial" charset="0"/>
              <a:buNone/>
            </a:pPr>
            <a:r>
              <a:rPr lang="ru-RU" sz="1200" smtClean="0">
                <a:latin typeface="Times New Roman" pitchFamily="18" charset="0"/>
                <a:cs typeface="Times New Roman" pitchFamily="18" charset="0"/>
              </a:rPr>
              <a:t>подразделений  органов Федеральной службы безопасности» на красный диплом. </a:t>
            </a:r>
          </a:p>
          <a:p>
            <a:pPr>
              <a:buFont typeface="Arial" charset="0"/>
              <a:buNone/>
            </a:pPr>
            <a:r>
              <a:rPr lang="ru-RU" sz="1200" smtClean="0">
                <a:latin typeface="Times New Roman" pitchFamily="18" charset="0"/>
                <a:cs typeface="Times New Roman" pitchFamily="18" charset="0"/>
              </a:rPr>
              <a:t>           14 июля 2009 года получил звание подполковника. </a:t>
            </a:r>
          </a:p>
        </p:txBody>
      </p:sp>
      <p:sp>
        <p:nvSpPr>
          <p:cNvPr id="5" name="Прямоугольник 4"/>
          <p:cNvSpPr/>
          <p:nvPr/>
        </p:nvSpPr>
        <p:spPr>
          <a:xfrm>
            <a:off x="488667" y="76200"/>
            <a:ext cx="8200724" cy="923330"/>
          </a:xfrm>
          <a:prstGeom prst="rect">
            <a:avLst/>
          </a:prstGeom>
          <a:noFill/>
        </p:spPr>
        <p:txBody>
          <a:bodyPr>
            <a:spAutoFit/>
          </a:bodyPr>
          <a:lstStyle/>
          <a:p>
            <a:pPr algn="ctr">
              <a:defRPr/>
            </a:pPr>
            <a:r>
              <a:rPr lang="ru-RU"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Офицер границы</a:t>
            </a:r>
          </a:p>
        </p:txBody>
      </p:sp>
      <p:pic>
        <p:nvPicPr>
          <p:cNvPr id="47108" name="Содержимое 9" descr="Копия (3) Изображение 013.jpg"/>
          <p:cNvPicPr>
            <a:picLocks noGrp="1" noChangeAspect="1"/>
          </p:cNvPicPr>
          <p:nvPr>
            <p:ph sz="half" idx="1"/>
          </p:nvPr>
        </p:nvPicPr>
        <p:blipFill>
          <a:blip r:embed="rId3" cstate="print"/>
          <a:srcRect/>
          <a:stretch>
            <a:fillRect/>
          </a:stretch>
        </p:blipFill>
        <p:spPr>
          <a:xfrm>
            <a:off x="152400" y="1828800"/>
            <a:ext cx="3429000" cy="4056063"/>
          </a:xfrm>
        </p:spPr>
      </p:pic>
      <p:pic>
        <p:nvPicPr>
          <p:cNvPr id="8" name="686_Oleg_gazmanov-gospoda_oficery.mp3">
            <a:hlinkClick r:id="" action="ppaction://media"/>
          </p:cNvPr>
          <p:cNvPicPr>
            <a:picLocks noRot="1" noChangeAspect="1"/>
          </p:cNvPicPr>
          <p:nvPr>
            <a:audioFile r:link="rId1"/>
          </p:nvPr>
        </p:nvPicPr>
        <p:blipFill>
          <a:blip r:embed="rId4" cstate="print"/>
          <a:stretch>
            <a:fillRect/>
          </a:stretch>
        </p:blipFill>
        <p:spPr>
          <a:xfrm>
            <a:off x="8429652" y="5929330"/>
            <a:ext cx="304800" cy="304800"/>
          </a:xfrm>
          <a:prstGeom prst="rect">
            <a:avLst/>
          </a:prstGeom>
        </p:spPr>
      </p:pic>
    </p:spTree>
  </p:cSld>
  <p:clrMapOvr>
    <a:masterClrMapping/>
  </p:clrMapOvr>
  <p:transition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695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Administrator\My Documents\Картинки Жендоса\Картинки\Img 124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051" name="Picture 3" descr="C:\Documents and Settings\Administrator\My Documents\Желудкин Руслан\Руслан\Изображение 001.jpg"/>
          <p:cNvPicPr>
            <a:picLocks noChangeAspect="1" noChangeArrowheads="1"/>
          </p:cNvPicPr>
          <p:nvPr/>
        </p:nvPicPr>
        <p:blipFill>
          <a:blip r:embed="rId3" cstate="print"/>
          <a:srcRect/>
          <a:stretch>
            <a:fillRect/>
          </a:stretch>
        </p:blipFill>
        <p:spPr bwMode="auto">
          <a:xfrm>
            <a:off x="152401" y="685800"/>
            <a:ext cx="5026450" cy="3733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52" name="Picture 4" descr="C:\Documents and Settings\Administrator\My Documents\Желудкин Руслан\Руслан\Изображение 003.jpg"/>
          <p:cNvPicPr>
            <a:picLocks noChangeAspect="1" noChangeArrowheads="1"/>
          </p:cNvPicPr>
          <p:nvPr/>
        </p:nvPicPr>
        <p:blipFill>
          <a:blip r:embed="rId4" cstate="print"/>
          <a:srcRect/>
          <a:stretch>
            <a:fillRect/>
          </a:stretch>
        </p:blipFill>
        <p:spPr bwMode="auto">
          <a:xfrm>
            <a:off x="5486400" y="0"/>
            <a:ext cx="3352800" cy="5099088"/>
          </a:xfrm>
          <a:prstGeom prst="ellipse">
            <a:avLst/>
          </a:prstGeom>
          <a:ln>
            <a:noFill/>
          </a:ln>
          <a:effectLst>
            <a:softEdge rad="112500"/>
          </a:effectLst>
        </p:spPr>
      </p:pic>
      <p:sp>
        <p:nvSpPr>
          <p:cNvPr id="6" name="Табличка 5"/>
          <p:cNvSpPr/>
          <p:nvPr/>
        </p:nvSpPr>
        <p:spPr>
          <a:xfrm>
            <a:off x="304800" y="5181600"/>
            <a:ext cx="8534400" cy="1524000"/>
          </a:xfrm>
          <a:prstGeom prst="plaque">
            <a:avLst/>
          </a:prstGeom>
        </p:spPr>
        <p:style>
          <a:lnRef idx="1">
            <a:schemeClr val="accent3"/>
          </a:lnRef>
          <a:fillRef idx="3">
            <a:schemeClr val="accent3"/>
          </a:fillRef>
          <a:effectRef idx="2">
            <a:schemeClr val="accent3"/>
          </a:effectRef>
          <a:fontRef idx="minor">
            <a:schemeClr val="lt1"/>
          </a:fontRef>
        </p:style>
        <p:txBody>
          <a:bodyPr anchor="ctr"/>
          <a:lstStyle/>
          <a:p>
            <a:pPr algn="ctr">
              <a:defRPr/>
            </a:pPr>
            <a:endParaRPr lang="ru-RU"/>
          </a:p>
        </p:txBody>
      </p:sp>
      <p:sp>
        <p:nvSpPr>
          <p:cNvPr id="48134" name="TextBox 4"/>
          <p:cNvSpPr txBox="1">
            <a:spLocks noChangeArrowheads="1"/>
          </p:cNvSpPr>
          <p:nvPr/>
        </p:nvSpPr>
        <p:spPr bwMode="auto">
          <a:xfrm>
            <a:off x="609600" y="5257801"/>
            <a:ext cx="8001000" cy="1323975"/>
          </a:xfrm>
          <a:prstGeom prst="rect">
            <a:avLst/>
          </a:prstGeom>
          <a:noFill/>
          <a:ln w="9525">
            <a:noFill/>
            <a:miter lim="800000"/>
            <a:headEnd/>
            <a:tailEnd/>
          </a:ln>
        </p:spPr>
        <p:txBody>
          <a:bodyPr>
            <a:spAutoFit/>
          </a:bodyPr>
          <a:lstStyle/>
          <a:p>
            <a:pPr algn="ctr"/>
            <a:r>
              <a:rPr lang="ru-RU" sz="2000">
                <a:solidFill>
                  <a:schemeClr val="bg1"/>
                </a:solidFill>
              </a:rPr>
              <a:t>Николай Васильевич и Александра Константиновна  - замечательные родители. Обоим детям сыну Руслану и дочери Людмиле они привили тягу к знаниям, трудолюбие, уважение к людям. Они воспитали прекрасного сына и дочь. </a:t>
            </a:r>
          </a:p>
        </p:txBody>
      </p:sp>
    </p:spTree>
  </p:cSld>
  <p:clrMapOvr>
    <a:masterClrMapping/>
  </p:clrMapOvr>
  <p:transition advClick="0" advTm="24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Содержимое 4" descr="Изображение 031.jpg"/>
          <p:cNvPicPr>
            <a:picLocks noGrp="1" noChangeAspect="1"/>
          </p:cNvPicPr>
          <p:nvPr>
            <p:ph sz="half" idx="1"/>
          </p:nvPr>
        </p:nvPicPr>
        <p:blipFill>
          <a:blip r:embed="rId2" cstate="print"/>
          <a:srcRect/>
          <a:stretch>
            <a:fillRect/>
          </a:stretch>
        </p:blipFill>
        <p:spPr>
          <a:xfrm>
            <a:off x="304800" y="1447800"/>
            <a:ext cx="2787162" cy="4191000"/>
          </a:xfrm>
        </p:spPr>
      </p:pic>
      <p:sp>
        <p:nvSpPr>
          <p:cNvPr id="6" name="Прямоугольник 5"/>
          <p:cNvSpPr/>
          <p:nvPr/>
        </p:nvSpPr>
        <p:spPr>
          <a:xfrm>
            <a:off x="228600" y="152401"/>
            <a:ext cx="8686800" cy="1107996"/>
          </a:xfrm>
          <a:prstGeom prst="rect">
            <a:avLst/>
          </a:prstGeom>
          <a:noFill/>
        </p:spPr>
        <p:txBody>
          <a:bodyPr>
            <a:spAutoFit/>
          </a:bodyPr>
          <a:lstStyle/>
          <a:p>
            <a:pPr algn="ctr">
              <a:defRPr/>
            </a:pPr>
            <a:r>
              <a:rPr lang="ru-RU" sz="6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Мечта ставшая явью</a:t>
            </a:r>
          </a:p>
        </p:txBody>
      </p:sp>
      <p:sp>
        <p:nvSpPr>
          <p:cNvPr id="49156" name="Содержимое 3"/>
          <p:cNvSpPr>
            <a:spLocks noGrp="1"/>
          </p:cNvSpPr>
          <p:nvPr>
            <p:ph sz="half" idx="2"/>
          </p:nvPr>
        </p:nvSpPr>
        <p:spPr>
          <a:xfrm>
            <a:off x="3048000" y="2971800"/>
            <a:ext cx="3505200" cy="3581400"/>
          </a:xfrm>
        </p:spPr>
        <p:txBody>
          <a:bodyPr/>
          <a:lstStyle/>
          <a:p>
            <a:pPr>
              <a:buFont typeface="Arial" charset="0"/>
              <a:buNone/>
            </a:pPr>
            <a:r>
              <a:rPr lang="ru-RU" sz="1800" b="1" smtClean="0">
                <a:latin typeface="Times New Roman" pitchFamily="18" charset="0"/>
                <a:cs typeface="Times New Roman" pitchFamily="18" charset="0"/>
              </a:rPr>
              <a:t>И вновь пограничную службу несем,</a:t>
            </a:r>
          </a:p>
          <a:p>
            <a:pPr>
              <a:buFont typeface="Arial" charset="0"/>
              <a:buNone/>
            </a:pPr>
            <a:r>
              <a:rPr lang="ru-RU" sz="1800" b="1" smtClean="0">
                <a:latin typeface="Times New Roman" pitchFamily="18" charset="0"/>
                <a:cs typeface="Times New Roman" pitchFamily="18" charset="0"/>
              </a:rPr>
              <a:t>И вновь на приказ отвечаем мы "Есть!" </a:t>
            </a:r>
          </a:p>
          <a:p>
            <a:pPr>
              <a:buFont typeface="Arial" charset="0"/>
              <a:buNone/>
            </a:pPr>
            <a:r>
              <a:rPr lang="ru-RU" sz="1800" b="1" smtClean="0">
                <a:latin typeface="Times New Roman" pitchFamily="18" charset="0"/>
                <a:cs typeface="Times New Roman" pitchFamily="18" charset="0"/>
              </a:rPr>
              <a:t>Далеко, далеко отсюда наш дом, </a:t>
            </a:r>
          </a:p>
          <a:p>
            <a:pPr>
              <a:buFont typeface="Arial" charset="0"/>
              <a:buNone/>
            </a:pPr>
            <a:r>
              <a:rPr lang="ru-RU" sz="1800" b="1" smtClean="0">
                <a:latin typeface="Times New Roman" pitchFamily="18" charset="0"/>
                <a:cs typeface="Times New Roman" pitchFamily="18" charset="0"/>
              </a:rPr>
              <a:t>И все-таки он начинается здесь</a:t>
            </a:r>
          </a:p>
          <a:p>
            <a:pPr algn="r">
              <a:buFont typeface="Arial" charset="0"/>
              <a:buNone/>
            </a:pPr>
            <a:r>
              <a:rPr lang="ru-RU" sz="1400" smtClean="0">
                <a:latin typeface="Times New Roman" pitchFamily="18" charset="0"/>
                <a:cs typeface="Times New Roman" pitchFamily="18" charset="0"/>
              </a:rPr>
              <a:t>(слова из песни «И вновь пограничную службу несем»)</a:t>
            </a:r>
          </a:p>
        </p:txBody>
      </p:sp>
      <p:sp>
        <p:nvSpPr>
          <p:cNvPr id="49157" name="TextBox 8"/>
          <p:cNvSpPr txBox="1">
            <a:spLocks noChangeArrowheads="1"/>
          </p:cNvSpPr>
          <p:nvPr/>
        </p:nvSpPr>
        <p:spPr bwMode="auto">
          <a:xfrm>
            <a:off x="3048000" y="1447801"/>
            <a:ext cx="5943600" cy="923925"/>
          </a:xfrm>
          <a:prstGeom prst="rect">
            <a:avLst/>
          </a:prstGeom>
          <a:noFill/>
          <a:ln w="9525">
            <a:noFill/>
            <a:miter lim="800000"/>
            <a:headEnd/>
            <a:tailEnd/>
          </a:ln>
        </p:spPr>
        <p:txBody>
          <a:bodyPr>
            <a:spAutoFit/>
          </a:bodyPr>
          <a:lstStyle/>
          <a:p>
            <a:r>
              <a:rPr lang="ru-RU" b="1">
                <a:solidFill>
                  <a:srgbClr val="7030A0"/>
                </a:solidFill>
                <a:latin typeface="Times New Roman" pitchFamily="18" charset="0"/>
                <a:cs typeface="Times New Roman" pitchFamily="18" charset="0"/>
              </a:rPr>
              <a:t>С самого малого возраста Руслан Николаевич мечтал быть водителем как отец, а едва повзрослев  - только пограничником, служить Родине, быть её защитником. </a:t>
            </a:r>
          </a:p>
        </p:txBody>
      </p:sp>
      <p:pic>
        <p:nvPicPr>
          <p:cNvPr id="49158" name="Содержимое 4" descr="Копия Изображение 004.jpg"/>
          <p:cNvPicPr>
            <a:picLocks noChangeAspect="1"/>
          </p:cNvPicPr>
          <p:nvPr/>
        </p:nvPicPr>
        <p:blipFill>
          <a:blip r:embed="rId3" cstate="print"/>
          <a:srcRect/>
          <a:stretch>
            <a:fillRect/>
          </a:stretch>
        </p:blipFill>
        <p:spPr bwMode="auto">
          <a:xfrm>
            <a:off x="6553200" y="2438400"/>
            <a:ext cx="2438400" cy="3894138"/>
          </a:xfrm>
          <a:prstGeom prst="rect">
            <a:avLst/>
          </a:prstGeom>
          <a:noFill/>
          <a:ln w="9525">
            <a:noFill/>
            <a:miter lim="800000"/>
            <a:headEnd/>
            <a:tailEnd/>
          </a:ln>
        </p:spPr>
      </p:pic>
    </p:spTree>
  </p:cSld>
  <p:clrMapOvr>
    <a:masterClrMapping/>
  </p:clrMapOvr>
  <p:transition advClick="0" advTm="31563"/>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Documents and Settings\Administrator\My Documents\Желудкин Руслан\Руслан\Копия Изображение 012.jpg"/>
          <p:cNvPicPr>
            <a:picLocks noChangeAspect="1" noChangeArrowheads="1"/>
          </p:cNvPicPr>
          <p:nvPr/>
        </p:nvPicPr>
        <p:blipFill>
          <a:blip r:embed="rId3" cstate="print"/>
          <a:stretch>
            <a:fillRect/>
          </a:stretch>
        </p:blipFill>
        <p:spPr bwMode="auto">
          <a:xfrm>
            <a:off x="228600" y="4488294"/>
            <a:ext cx="3498260" cy="221730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28" name="Picture 4" descr="C:\Documents and Settings\Administrator\My Documents\Желудкин Руслан\Руслан\Копия Изображение 012.jpg"/>
          <p:cNvPicPr>
            <a:picLocks noChangeAspect="1" noChangeArrowheads="1"/>
          </p:cNvPicPr>
          <p:nvPr/>
        </p:nvPicPr>
        <p:blipFill>
          <a:blip r:embed="rId4" cstate="print"/>
          <a:stretch>
            <a:fillRect/>
          </a:stretch>
        </p:blipFill>
        <p:spPr bwMode="auto">
          <a:xfrm>
            <a:off x="5435208" y="4534364"/>
            <a:ext cx="3708792" cy="2323636"/>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9" name="Содержимое 6" descr="Изображение.jpg"/>
          <p:cNvPicPr>
            <a:picLocks noChangeAspect="1"/>
          </p:cNvPicPr>
          <p:nvPr/>
        </p:nvPicPr>
        <p:blipFill>
          <a:blip r:embed="rId5" cstate="print"/>
          <a:stretch>
            <a:fillRect/>
          </a:stretch>
        </p:blipFill>
        <p:spPr>
          <a:xfrm>
            <a:off x="3200400" y="-1"/>
            <a:ext cx="2438400" cy="3578745"/>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pic>
        <p:nvPicPr>
          <p:cNvPr id="53253" name="Содержимое 6" descr="Изображение 004.jpg"/>
          <p:cNvPicPr>
            <a:picLocks noGrp="1" noChangeAspect="1"/>
          </p:cNvPicPr>
          <p:nvPr>
            <p:ph sz="half" idx="2"/>
          </p:nvPr>
        </p:nvPicPr>
        <p:blipFill>
          <a:blip r:embed="rId6" cstate="print"/>
          <a:srcRect/>
          <a:stretch>
            <a:fillRect/>
          </a:stretch>
        </p:blipFill>
        <p:spPr>
          <a:xfrm>
            <a:off x="2895600" y="4543426"/>
            <a:ext cx="3200400" cy="2314575"/>
          </a:xfrm>
          <a:ln w="28575">
            <a:solidFill>
              <a:srgbClr val="002060"/>
            </a:solidFill>
          </a:ln>
        </p:spPr>
      </p:pic>
      <p:pic>
        <p:nvPicPr>
          <p:cNvPr id="8" name="Содержимое 7" descr="Изображение 005.jpg"/>
          <p:cNvPicPr>
            <a:picLocks noGrp="1" noChangeAspect="1"/>
          </p:cNvPicPr>
          <p:nvPr>
            <p:ph sz="quarter" idx="4"/>
          </p:nvPr>
        </p:nvPicPr>
        <p:blipFill>
          <a:blip r:embed="rId7" cstate="print"/>
          <a:stretch>
            <a:fillRect/>
          </a:stretch>
        </p:blipFill>
        <p:spPr>
          <a:xfrm>
            <a:off x="6400801" y="0"/>
            <a:ext cx="2644005" cy="4325248"/>
          </a:xfrm>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pic>
        <p:nvPicPr>
          <p:cNvPr id="1026" name="Picture 2" descr="C:\Documents and Settings\Administrator\My Documents\Желудкин Руслан\Руслан\Копия Изображение 012.jpg"/>
          <p:cNvPicPr>
            <a:picLocks noChangeAspect="1" noChangeArrowheads="1"/>
          </p:cNvPicPr>
          <p:nvPr/>
        </p:nvPicPr>
        <p:blipFill>
          <a:blip r:embed="rId8" cstate="print"/>
          <a:stretch>
            <a:fillRect/>
          </a:stretch>
        </p:blipFill>
        <p:spPr bwMode="auto">
          <a:xfrm>
            <a:off x="0" y="2"/>
            <a:ext cx="2590800" cy="4081361"/>
          </a:xfrm>
          <a:prstGeom prst="rect">
            <a:avLst/>
          </a:prstGeom>
          <a:no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
        <p:nvSpPr>
          <p:cNvPr id="53256" name="TextBox 9"/>
          <p:cNvSpPr txBox="1">
            <a:spLocks noChangeArrowheads="1"/>
          </p:cNvSpPr>
          <p:nvPr/>
        </p:nvSpPr>
        <p:spPr bwMode="auto">
          <a:xfrm>
            <a:off x="0" y="3581401"/>
            <a:ext cx="9144000" cy="923925"/>
          </a:xfrm>
          <a:prstGeom prst="rect">
            <a:avLst/>
          </a:prstGeom>
          <a:blipFill dpi="0" rotWithShape="1">
            <a:blip r:embed="rId9" cstate="print"/>
            <a:srcRect/>
            <a:tile tx="0" ty="0" sx="100000" sy="100000" flip="none" algn="tl"/>
          </a:blipFill>
          <a:ln w="9525">
            <a:noFill/>
            <a:miter lim="800000"/>
            <a:headEnd/>
            <a:tailEnd/>
          </a:ln>
        </p:spPr>
        <p:txBody>
          <a:bodyPr>
            <a:spAutoFit/>
          </a:bodyPr>
          <a:lstStyle/>
          <a:p>
            <a:pPr algn="ctr"/>
            <a:r>
              <a:rPr lang="ru-RU"/>
              <a:t>Руслан Николаевич всегда был шустрым ребёнком. Как все мальчишки лазил по деревьям, копал в снегу окопы и играл в войну, гонял на велосипеде, был обычным мальчишкой. У доброго и общительного Руслана всегда было много друзей.</a:t>
            </a:r>
          </a:p>
        </p:txBody>
      </p:sp>
      <p:pic>
        <p:nvPicPr>
          <p:cNvPr id="11" name="Детский_хор_-_Школьные_годы_чудесные.mp3">
            <a:hlinkClick r:id="" action="ppaction://media"/>
          </p:cNvPr>
          <p:cNvPicPr>
            <a:picLocks noRot="1" noChangeAspect="1"/>
          </p:cNvPicPr>
          <p:nvPr>
            <a:audioFile r:link="rId1"/>
          </p:nvPr>
        </p:nvPicPr>
        <p:blipFill>
          <a:blip r:embed="rId10" cstate="print"/>
          <a:srcRect/>
          <a:stretch>
            <a:fillRect/>
          </a:stretch>
        </p:blipFill>
        <p:spPr bwMode="auto">
          <a:xfrm>
            <a:off x="4419600" y="3276600"/>
            <a:ext cx="304800" cy="304800"/>
          </a:xfrm>
          <a:prstGeom prst="rect">
            <a:avLst/>
          </a:prstGeom>
          <a:noFill/>
          <a:ln w="9525">
            <a:noFill/>
            <a:miter lim="800000"/>
            <a:headEnd/>
            <a:tailEnd/>
          </a:ln>
        </p:spPr>
      </p:pic>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12">
                <p:cTn id="7" fill="hold" display="0">
                  <p:stCondLst>
                    <p:cond delay="indefinite"/>
                  </p:stCondLst>
                  <p:endCondLst>
                    <p:cond evt="onPrev" delay="0">
                      <p:tgtEl>
                        <p:sldTgt/>
                      </p:tgtEl>
                    </p:cond>
                    <p:cond evt="onStopAudio" delay="0">
                      <p:tgtEl>
                        <p:sldTgt/>
                      </p:tgtEl>
                    </p:cond>
                  </p:endCondLst>
                </p:cTn>
                <p:tgtEl>
                  <p:spTgt spid="11"/>
                </p:tgtEl>
              </p:cMediaNode>
            </p:audio>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Содержимое 5" descr="Копия Изображение 009.jpg"/>
          <p:cNvPicPr>
            <a:picLocks noGrp="1" noChangeAspect="1"/>
          </p:cNvPicPr>
          <p:nvPr>
            <p:ph sz="half" idx="2"/>
          </p:nvPr>
        </p:nvPicPr>
        <p:blipFill>
          <a:blip r:embed="rId3" cstate="print"/>
          <a:srcRect/>
          <a:stretch>
            <a:fillRect/>
          </a:stretch>
        </p:blipFill>
        <p:spPr>
          <a:xfrm>
            <a:off x="4142643" y="0"/>
            <a:ext cx="5001357" cy="3352800"/>
          </a:xfrm>
        </p:spPr>
      </p:pic>
      <p:pic>
        <p:nvPicPr>
          <p:cNvPr id="50179" name="Содержимое 5" descr="Копия Изображение 009.jpg"/>
          <p:cNvPicPr>
            <a:picLocks noChangeAspect="1"/>
          </p:cNvPicPr>
          <p:nvPr/>
        </p:nvPicPr>
        <p:blipFill>
          <a:blip r:embed="rId4" cstate="print"/>
          <a:srcRect/>
          <a:stretch>
            <a:fillRect/>
          </a:stretch>
        </p:blipFill>
        <p:spPr bwMode="auto">
          <a:xfrm>
            <a:off x="0" y="3324226"/>
            <a:ext cx="4572000" cy="3533775"/>
          </a:xfrm>
          <a:prstGeom prst="rect">
            <a:avLst/>
          </a:prstGeom>
          <a:noFill/>
          <a:ln w="9525">
            <a:noFill/>
            <a:miter lim="800000"/>
            <a:headEnd/>
            <a:tailEnd/>
          </a:ln>
        </p:spPr>
      </p:pic>
      <p:sp>
        <p:nvSpPr>
          <p:cNvPr id="50180" name="TextBox 8"/>
          <p:cNvSpPr txBox="1">
            <a:spLocks noChangeArrowheads="1"/>
          </p:cNvSpPr>
          <p:nvPr/>
        </p:nvSpPr>
        <p:spPr bwMode="auto">
          <a:xfrm>
            <a:off x="228600" y="304800"/>
            <a:ext cx="3810000" cy="2585323"/>
          </a:xfrm>
          <a:prstGeom prst="rect">
            <a:avLst/>
          </a:prstGeom>
          <a:noFill/>
          <a:ln w="9525">
            <a:noFill/>
            <a:miter lim="800000"/>
            <a:headEnd/>
            <a:tailEnd/>
          </a:ln>
        </p:spPr>
        <p:txBody>
          <a:bodyPr>
            <a:spAutoFit/>
          </a:bodyPr>
          <a:lstStyle/>
          <a:p>
            <a:r>
              <a:rPr lang="ru-RU"/>
              <a:t>    Мама Александра Константиновна всё жизнь проработала в школе: в начале воспитателем  продлённой группы в начальных классах, а потом учительницей чувашского языка и литературы.  Маленького Руслана мама часто брала с собой на работу, видимо поэтому он рано научился писать, читать и считать.</a:t>
            </a:r>
          </a:p>
        </p:txBody>
      </p:sp>
      <p:sp>
        <p:nvSpPr>
          <p:cNvPr id="50181" name="TextBox 10"/>
          <p:cNvSpPr txBox="1">
            <a:spLocks noChangeArrowheads="1"/>
          </p:cNvSpPr>
          <p:nvPr/>
        </p:nvSpPr>
        <p:spPr bwMode="auto">
          <a:xfrm>
            <a:off x="4876800" y="3810001"/>
            <a:ext cx="4038600" cy="2862263"/>
          </a:xfrm>
          <a:prstGeom prst="rect">
            <a:avLst/>
          </a:prstGeom>
          <a:noFill/>
          <a:ln w="9525">
            <a:noFill/>
            <a:miter lim="800000"/>
            <a:headEnd/>
            <a:tailEnd/>
          </a:ln>
        </p:spPr>
        <p:txBody>
          <a:bodyPr>
            <a:spAutoFit/>
          </a:bodyPr>
          <a:lstStyle/>
          <a:p>
            <a:r>
              <a:rPr lang="ru-RU"/>
              <a:t>Первая учительница Вакирова Нина Константиновна вспоминает о нем: «Руслан был очень послушным учеником. Никогда не приходил в школу с невыполненными домашними заданиями. Писал и читал хорошо. Всегда опрятен, вежлив. Он был лидером в классе – моей правой рукой. Я всегда ставила его в пример другим ученикам».</a:t>
            </a:r>
          </a:p>
        </p:txBody>
      </p:sp>
      <p:pic>
        <p:nvPicPr>
          <p:cNvPr id="7" name="Детский хор - Школьные годы чудесные.wav">
            <a:hlinkClick r:id="" action="ppaction://media"/>
          </p:cNvPr>
          <p:cNvPicPr>
            <a:picLocks noRot="1" noChangeAspect="1"/>
          </p:cNvPicPr>
          <p:nvPr>
            <a:wavAudioFile r:embed="rId1" name="Детский хор - Школьные годы чудесные.wav"/>
          </p:nvPr>
        </p:nvPicPr>
        <p:blipFill>
          <a:blip r:embed="rId5" cstate="print"/>
          <a:stretch>
            <a:fillRect/>
          </a:stretch>
        </p:blipFill>
        <p:spPr>
          <a:xfrm>
            <a:off x="8572528" y="6143644"/>
            <a:ext cx="304800" cy="304800"/>
          </a:xfrm>
          <a:prstGeom prst="rect">
            <a:avLst/>
          </a:prstGeom>
        </p:spPr>
      </p:pic>
    </p:spTree>
  </p:cSld>
  <p:clrMapOvr>
    <a:masterClrMapping/>
  </p:clrMapOvr>
  <p:transition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Содержимое 4" descr="Копия Изображение 010.jpg"/>
          <p:cNvPicPr>
            <a:picLocks noGrp="1" noChangeAspect="1"/>
          </p:cNvPicPr>
          <p:nvPr>
            <p:ph sz="half" idx="1"/>
          </p:nvPr>
        </p:nvPicPr>
        <p:blipFill>
          <a:blip r:embed="rId2" cstate="print"/>
          <a:srcRect/>
          <a:stretch>
            <a:fillRect/>
          </a:stretch>
        </p:blipFill>
        <p:spPr>
          <a:xfrm>
            <a:off x="228600" y="990600"/>
            <a:ext cx="4038600" cy="2586038"/>
          </a:xfrm>
        </p:spPr>
      </p:pic>
      <p:pic>
        <p:nvPicPr>
          <p:cNvPr id="51203" name="Содержимое 5" descr="Изображение 008.jpg"/>
          <p:cNvPicPr>
            <a:picLocks noGrp="1" noChangeAspect="1"/>
          </p:cNvPicPr>
          <p:nvPr>
            <p:ph sz="half" idx="2"/>
          </p:nvPr>
        </p:nvPicPr>
        <p:blipFill>
          <a:blip r:embed="rId3" cstate="print"/>
          <a:srcRect/>
          <a:stretch>
            <a:fillRect/>
          </a:stretch>
        </p:blipFill>
        <p:spPr>
          <a:xfrm>
            <a:off x="4876800" y="1219201"/>
            <a:ext cx="4038600" cy="3019425"/>
          </a:xfrm>
        </p:spPr>
      </p:pic>
      <p:pic>
        <p:nvPicPr>
          <p:cNvPr id="51204" name="Содержимое 5" descr="Изображение 008.jpg"/>
          <p:cNvPicPr>
            <a:picLocks noChangeAspect="1"/>
          </p:cNvPicPr>
          <p:nvPr/>
        </p:nvPicPr>
        <p:blipFill>
          <a:blip r:embed="rId4" cstate="print"/>
          <a:srcRect/>
          <a:stretch>
            <a:fillRect/>
          </a:stretch>
        </p:blipFill>
        <p:spPr bwMode="auto">
          <a:xfrm>
            <a:off x="228600" y="3962400"/>
            <a:ext cx="4038600" cy="2744788"/>
          </a:xfrm>
          <a:prstGeom prst="rect">
            <a:avLst/>
          </a:prstGeom>
          <a:noFill/>
          <a:ln w="9525">
            <a:noFill/>
            <a:miter lim="800000"/>
            <a:headEnd/>
            <a:tailEnd/>
          </a:ln>
        </p:spPr>
      </p:pic>
      <p:sp>
        <p:nvSpPr>
          <p:cNvPr id="9" name="Прямоугольник 8"/>
          <p:cNvSpPr/>
          <p:nvPr/>
        </p:nvSpPr>
        <p:spPr>
          <a:xfrm>
            <a:off x="533401" y="0"/>
            <a:ext cx="8122095" cy="923330"/>
          </a:xfrm>
          <a:prstGeom prst="rect">
            <a:avLst/>
          </a:prstGeom>
          <a:noFill/>
        </p:spPr>
        <p:txBody>
          <a:bodyPr>
            <a:spAutoFit/>
          </a:bodyPr>
          <a:lstStyle/>
          <a:p>
            <a:pPr algn="ctr">
              <a:defRPr/>
            </a:pPr>
            <a:r>
              <a:rPr lang="ru-RU"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00"/>
                </a:solidFill>
                <a:effectLst>
                  <a:outerShdw blurRad="41275" dist="12700" dir="12000000" algn="tl" rotWithShape="0">
                    <a:srgbClr val="000000">
                      <a:alpha val="40000"/>
                    </a:srgbClr>
                  </a:outerShdw>
                </a:effectLst>
              </a:rPr>
              <a:t>Школьные годы чудесные</a:t>
            </a:r>
          </a:p>
        </p:txBody>
      </p:sp>
      <p:sp>
        <p:nvSpPr>
          <p:cNvPr id="51206" name="TextBox 9"/>
          <p:cNvSpPr txBox="1">
            <a:spLocks noChangeArrowheads="1"/>
          </p:cNvSpPr>
          <p:nvPr/>
        </p:nvSpPr>
        <p:spPr bwMode="auto">
          <a:xfrm>
            <a:off x="4495800" y="4419600"/>
            <a:ext cx="4495800" cy="1754326"/>
          </a:xfrm>
          <a:prstGeom prst="rect">
            <a:avLst/>
          </a:prstGeom>
          <a:noFill/>
          <a:ln w="9525">
            <a:noFill/>
            <a:miter lim="800000"/>
            <a:headEnd/>
            <a:tailEnd/>
          </a:ln>
        </p:spPr>
        <p:txBody>
          <a:bodyPr>
            <a:spAutoFit/>
          </a:bodyPr>
          <a:lstStyle/>
          <a:p>
            <a:r>
              <a:rPr lang="ru-RU" b="1">
                <a:solidFill>
                  <a:srgbClr val="0070C0"/>
                </a:solidFill>
              </a:rPr>
              <a:t>     Руслан любил спорт.  Он не редко защищал честь родной школы на районных и республиканских спортивных соревнованиях. Активно принимал участие в культурно-массовой работе школы и сельского дома культуры. </a:t>
            </a:r>
          </a:p>
        </p:txBody>
      </p:sp>
    </p:spTree>
  </p:cSld>
  <p:clrMapOvr>
    <a:masterClrMapping/>
  </p:clrMapOvr>
  <p:transition advClick="0" advTm="30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1143000"/>
          </a:xfrm>
        </p:spPr>
        <p:txBody>
          <a:bodyPr>
            <a:noAutofit/>
          </a:bodyPr>
          <a:lstStyle/>
          <a:p>
            <a:pPr>
              <a:defRPr/>
            </a:pPr>
            <a:r>
              <a:rPr lang="ru-RU" sz="72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А годы летят…</a:t>
            </a:r>
            <a:endParaRPr lang="ru-RU" sz="7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endParaRPr>
          </a:p>
        </p:txBody>
      </p:sp>
      <p:pic>
        <p:nvPicPr>
          <p:cNvPr id="52227" name="Содержимое 4" descr="Изображение 009.jpg"/>
          <p:cNvPicPr>
            <a:picLocks noGrp="1" noChangeAspect="1"/>
          </p:cNvPicPr>
          <p:nvPr>
            <p:ph sz="half" idx="1"/>
          </p:nvPr>
        </p:nvPicPr>
        <p:blipFill>
          <a:blip r:embed="rId2" cstate="print"/>
          <a:srcRect/>
          <a:stretch>
            <a:fillRect/>
          </a:stretch>
        </p:blipFill>
        <p:spPr>
          <a:xfrm>
            <a:off x="228600" y="1295401"/>
            <a:ext cx="4038600" cy="3038475"/>
          </a:xfrm>
        </p:spPr>
      </p:pic>
      <p:pic>
        <p:nvPicPr>
          <p:cNvPr id="52228" name="Содержимое 5" descr="Изображение 008.jpg"/>
          <p:cNvPicPr>
            <a:picLocks noGrp="1" noChangeAspect="1"/>
          </p:cNvPicPr>
          <p:nvPr>
            <p:ph sz="half" idx="2"/>
          </p:nvPr>
        </p:nvPicPr>
        <p:blipFill>
          <a:blip r:embed="rId3" cstate="print"/>
          <a:srcRect/>
          <a:stretch>
            <a:fillRect/>
          </a:stretch>
        </p:blipFill>
        <p:spPr>
          <a:xfrm>
            <a:off x="4800600" y="3505201"/>
            <a:ext cx="4191000" cy="3052763"/>
          </a:xfrm>
        </p:spPr>
      </p:pic>
      <p:sp>
        <p:nvSpPr>
          <p:cNvPr id="52229" name="TextBox 7"/>
          <p:cNvSpPr txBox="1">
            <a:spLocks noChangeArrowheads="1"/>
          </p:cNvSpPr>
          <p:nvPr/>
        </p:nvSpPr>
        <p:spPr bwMode="auto">
          <a:xfrm>
            <a:off x="152400" y="4724400"/>
            <a:ext cx="4495800" cy="1754188"/>
          </a:xfrm>
          <a:prstGeom prst="rect">
            <a:avLst/>
          </a:prstGeom>
          <a:noFill/>
          <a:ln w="9525">
            <a:noFill/>
            <a:miter lim="800000"/>
            <a:headEnd/>
            <a:tailEnd/>
          </a:ln>
        </p:spPr>
        <p:txBody>
          <a:bodyPr>
            <a:spAutoFit/>
          </a:bodyPr>
          <a:lstStyle/>
          <a:p>
            <a:r>
              <a:rPr lang="ru-RU">
                <a:solidFill>
                  <a:srgbClr val="002060"/>
                </a:solidFill>
              </a:rPr>
              <a:t>У него была одна цель – поступить в военное училище и поэтому он много занимался дополнительно после уроков. Проходу не давал учителям. Он многократный призер районных предметных олимпиад».</a:t>
            </a:r>
          </a:p>
        </p:txBody>
      </p:sp>
      <p:sp>
        <p:nvSpPr>
          <p:cNvPr id="52230" name="Прямоугольник 9"/>
          <p:cNvSpPr>
            <a:spLocks noChangeArrowheads="1"/>
          </p:cNvSpPr>
          <p:nvPr/>
        </p:nvSpPr>
        <p:spPr bwMode="auto">
          <a:xfrm>
            <a:off x="4419600" y="1524000"/>
            <a:ext cx="4572000" cy="2032000"/>
          </a:xfrm>
          <a:prstGeom prst="rect">
            <a:avLst/>
          </a:prstGeom>
          <a:noFill/>
          <a:ln w="9525">
            <a:noFill/>
            <a:miter lim="800000"/>
            <a:headEnd/>
            <a:tailEnd/>
          </a:ln>
        </p:spPr>
        <p:txBody>
          <a:bodyPr>
            <a:spAutoFit/>
          </a:bodyPr>
          <a:lstStyle/>
          <a:p>
            <a:r>
              <a:rPr lang="ru-RU"/>
              <a:t>      </a:t>
            </a:r>
            <a:r>
              <a:rPr lang="ru-RU">
                <a:solidFill>
                  <a:srgbClr val="002060"/>
                </a:solidFill>
              </a:rPr>
              <a:t>С 5 по 11 класс классным руководителем Руслана  Максимова Лидия Феофановна. Она вспоминает: «На Руслана я всегда могла положиться. Он был хорошим организатором и очень помогал мне в работе с классом.  Он хорошо учился, и всегда помогал отстающим в учёбе. </a:t>
            </a:r>
          </a:p>
        </p:txBody>
      </p:sp>
    </p:spTree>
  </p:cSld>
  <p:clrMapOvr>
    <a:masterClrMapping/>
  </p:clrMapOvr>
  <p:transition advClick="0" advTm="30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Содержимое 4" descr="Изображение 033.jpg"/>
          <p:cNvPicPr>
            <a:picLocks noChangeAspect="1"/>
          </p:cNvPicPr>
          <p:nvPr/>
        </p:nvPicPr>
        <p:blipFill>
          <a:blip r:embed="rId2" cstate="print"/>
          <a:srcRect/>
          <a:stretch>
            <a:fillRect/>
          </a:stretch>
        </p:blipFill>
        <p:spPr bwMode="auto">
          <a:xfrm>
            <a:off x="2392974" y="2166938"/>
            <a:ext cx="4127988" cy="4691062"/>
          </a:xfrm>
          <a:prstGeom prst="rect">
            <a:avLst/>
          </a:prstGeom>
          <a:noFill/>
          <a:ln w="9525">
            <a:noFill/>
            <a:miter lim="800000"/>
            <a:headEnd/>
            <a:tailEnd/>
          </a:ln>
        </p:spPr>
      </p:pic>
      <p:pic>
        <p:nvPicPr>
          <p:cNvPr id="54275" name="Содержимое 4" descr="Изображение 026.jpg"/>
          <p:cNvPicPr>
            <a:picLocks noChangeAspect="1"/>
          </p:cNvPicPr>
          <p:nvPr/>
        </p:nvPicPr>
        <p:blipFill>
          <a:blip r:embed="rId3" cstate="print"/>
          <a:srcRect/>
          <a:stretch>
            <a:fillRect/>
          </a:stretch>
        </p:blipFill>
        <p:spPr bwMode="auto">
          <a:xfrm>
            <a:off x="148004" y="187326"/>
            <a:ext cx="3628292" cy="2747963"/>
          </a:xfrm>
          <a:prstGeom prst="rect">
            <a:avLst/>
          </a:prstGeom>
          <a:noFill/>
          <a:ln w="9525">
            <a:noFill/>
            <a:miter lim="800000"/>
            <a:headEnd/>
            <a:tailEnd/>
          </a:ln>
        </p:spPr>
      </p:pic>
      <p:pic>
        <p:nvPicPr>
          <p:cNvPr id="54276" name="Содержимое 5" descr="Изображение 027.jpg"/>
          <p:cNvPicPr>
            <a:picLocks noChangeAspect="1"/>
          </p:cNvPicPr>
          <p:nvPr/>
        </p:nvPicPr>
        <p:blipFill>
          <a:blip r:embed="rId4" cstate="print"/>
          <a:srcRect/>
          <a:stretch>
            <a:fillRect/>
          </a:stretch>
        </p:blipFill>
        <p:spPr bwMode="auto">
          <a:xfrm>
            <a:off x="5355982" y="176213"/>
            <a:ext cx="3653203" cy="2762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Содержимое 6" descr="Изображение 006.jpg"/>
          <p:cNvPicPr>
            <a:picLocks noGrp="1" noChangeAspect="1"/>
          </p:cNvPicPr>
          <p:nvPr>
            <p:ph sz="half" idx="1"/>
          </p:nvPr>
        </p:nvPicPr>
        <p:blipFill>
          <a:blip r:embed="rId2" cstate="print"/>
          <a:srcRect/>
          <a:stretch>
            <a:fillRect/>
          </a:stretch>
        </p:blipFill>
        <p:spPr>
          <a:xfrm>
            <a:off x="152400" y="2286000"/>
            <a:ext cx="2819400" cy="4406900"/>
          </a:xfrm>
        </p:spPr>
      </p:pic>
      <p:pic>
        <p:nvPicPr>
          <p:cNvPr id="55299" name="Содержимое 4" descr="Изображение 033.jpg"/>
          <p:cNvPicPr>
            <a:picLocks noChangeAspect="1"/>
          </p:cNvPicPr>
          <p:nvPr/>
        </p:nvPicPr>
        <p:blipFill>
          <a:blip r:embed="rId3" cstate="print"/>
          <a:srcRect/>
          <a:stretch>
            <a:fillRect/>
          </a:stretch>
        </p:blipFill>
        <p:spPr bwMode="auto">
          <a:xfrm>
            <a:off x="5943600" y="152401"/>
            <a:ext cx="3048000" cy="6530975"/>
          </a:xfrm>
          <a:prstGeom prst="rect">
            <a:avLst/>
          </a:prstGeom>
          <a:noFill/>
          <a:ln w="9525">
            <a:noFill/>
            <a:miter lim="800000"/>
            <a:headEnd/>
            <a:tailEnd/>
          </a:ln>
        </p:spPr>
      </p:pic>
      <p:sp>
        <p:nvSpPr>
          <p:cNvPr id="55300" name="Прямоугольник 5"/>
          <p:cNvSpPr>
            <a:spLocks noChangeArrowheads="1"/>
          </p:cNvSpPr>
          <p:nvPr/>
        </p:nvSpPr>
        <p:spPr bwMode="auto">
          <a:xfrm>
            <a:off x="0" y="1"/>
            <a:ext cx="2819400" cy="2246313"/>
          </a:xfrm>
          <a:prstGeom prst="rect">
            <a:avLst/>
          </a:prstGeom>
          <a:noFill/>
          <a:ln w="9525">
            <a:noFill/>
            <a:miter lim="800000"/>
            <a:headEnd/>
            <a:tailEnd/>
          </a:ln>
        </p:spPr>
        <p:txBody>
          <a:bodyPr>
            <a:spAutoFit/>
          </a:bodyPr>
          <a:lstStyle/>
          <a:p>
            <a:r>
              <a:rPr lang="ru-RU" sz="1400" b="1" i="1">
                <a:solidFill>
                  <a:srgbClr val="7030A0"/>
                </a:solidFill>
              </a:rPr>
              <a:t>"...Есть в пограничной полосе</a:t>
            </a:r>
            <a:br>
              <a:rPr lang="ru-RU" sz="1400" b="1" i="1">
                <a:solidFill>
                  <a:srgbClr val="7030A0"/>
                </a:solidFill>
              </a:rPr>
            </a:br>
            <a:r>
              <a:rPr lang="ru-RU" sz="1400" b="1" i="1">
                <a:solidFill>
                  <a:srgbClr val="7030A0"/>
                </a:solidFill>
              </a:rPr>
              <a:t>Неписаный закон:</a:t>
            </a:r>
            <a:br>
              <a:rPr lang="ru-RU" sz="1400" b="1" i="1">
                <a:solidFill>
                  <a:srgbClr val="7030A0"/>
                </a:solidFill>
              </a:rPr>
            </a:br>
            <a:r>
              <a:rPr lang="ru-RU" sz="1400" b="1" i="1">
                <a:solidFill>
                  <a:srgbClr val="7030A0"/>
                </a:solidFill>
              </a:rPr>
              <a:t>Мы знаем все, мы знаем всех:</a:t>
            </a:r>
            <a:br>
              <a:rPr lang="ru-RU" sz="1400" b="1" i="1">
                <a:solidFill>
                  <a:srgbClr val="7030A0"/>
                </a:solidFill>
              </a:rPr>
            </a:br>
            <a:r>
              <a:rPr lang="ru-RU" sz="1400" b="1" i="1">
                <a:solidFill>
                  <a:srgbClr val="7030A0"/>
                </a:solidFill>
              </a:rPr>
              <a:t>Кто я, кто ты, кто он.</a:t>
            </a:r>
            <a:br>
              <a:rPr lang="ru-RU" sz="1400" b="1" i="1">
                <a:solidFill>
                  <a:srgbClr val="7030A0"/>
                </a:solidFill>
              </a:rPr>
            </a:br>
            <a:r>
              <a:rPr lang="ru-RU" sz="1400" b="1" i="1">
                <a:solidFill>
                  <a:srgbClr val="7030A0"/>
                </a:solidFill>
              </a:rPr>
              <a:t>Чтоб не могли в твоем краю</a:t>
            </a:r>
            <a:br>
              <a:rPr lang="ru-RU" sz="1400" b="1" i="1">
                <a:solidFill>
                  <a:srgbClr val="7030A0"/>
                </a:solidFill>
              </a:rPr>
            </a:br>
            <a:r>
              <a:rPr lang="ru-RU" sz="1400" b="1" i="1">
                <a:solidFill>
                  <a:srgbClr val="7030A0"/>
                </a:solidFill>
              </a:rPr>
              <a:t>Орудовать враги,</a:t>
            </a:r>
            <a:br>
              <a:rPr lang="ru-RU" sz="1400" b="1" i="1">
                <a:solidFill>
                  <a:srgbClr val="7030A0"/>
                </a:solidFill>
              </a:rPr>
            </a:br>
            <a:r>
              <a:rPr lang="ru-RU" sz="1400" b="1" i="1">
                <a:solidFill>
                  <a:srgbClr val="7030A0"/>
                </a:solidFill>
              </a:rPr>
              <a:t>Будь зорче!</a:t>
            </a:r>
            <a:br>
              <a:rPr lang="ru-RU" sz="1400" b="1" i="1">
                <a:solidFill>
                  <a:srgbClr val="7030A0"/>
                </a:solidFill>
              </a:rPr>
            </a:br>
            <a:r>
              <a:rPr lang="ru-RU" sz="1400" b="1" i="1">
                <a:solidFill>
                  <a:srgbClr val="7030A0"/>
                </a:solidFill>
              </a:rPr>
              <a:t>Родину свою,</a:t>
            </a:r>
            <a:br>
              <a:rPr lang="ru-RU" sz="1400" b="1" i="1">
                <a:solidFill>
                  <a:srgbClr val="7030A0"/>
                </a:solidFill>
              </a:rPr>
            </a:br>
            <a:r>
              <a:rPr lang="ru-RU" sz="1400" b="1" i="1">
                <a:solidFill>
                  <a:srgbClr val="7030A0"/>
                </a:solidFill>
              </a:rPr>
              <a:t>Как око, береги!.." </a:t>
            </a:r>
          </a:p>
          <a:p>
            <a:pPr algn="r"/>
            <a:r>
              <a:rPr lang="ru-RU" sz="1400" b="1" i="1">
                <a:solidFill>
                  <a:srgbClr val="7030A0"/>
                </a:solidFill>
              </a:rPr>
              <a:t>Сергей Михалков.</a:t>
            </a:r>
          </a:p>
        </p:txBody>
      </p:sp>
      <p:sp>
        <p:nvSpPr>
          <p:cNvPr id="8" name="Вертикальный свиток 7"/>
          <p:cNvSpPr/>
          <p:nvPr/>
        </p:nvSpPr>
        <p:spPr>
          <a:xfrm>
            <a:off x="2667000" y="533400"/>
            <a:ext cx="3657600" cy="5029200"/>
          </a:xfrm>
          <a:prstGeom prst="verticalScroll">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ru-RU"/>
          </a:p>
        </p:txBody>
      </p:sp>
      <p:sp>
        <p:nvSpPr>
          <p:cNvPr id="55302" name="Заголовок 1"/>
          <p:cNvSpPr>
            <a:spLocks noGrp="1"/>
          </p:cNvSpPr>
          <p:nvPr>
            <p:ph type="title"/>
          </p:nvPr>
        </p:nvSpPr>
        <p:spPr>
          <a:xfrm>
            <a:off x="2971800" y="762000"/>
            <a:ext cx="3048000" cy="4953000"/>
          </a:xfrm>
        </p:spPr>
        <p:txBody>
          <a:bodyPr/>
          <a:lstStyle/>
          <a:p>
            <a:r>
              <a:rPr lang="ru-RU" sz="3600" b="1" smtClean="0">
                <a:solidFill>
                  <a:srgbClr val="002060"/>
                </a:solidFill>
              </a:rPr>
              <a:t>1994 – 1999 годы – года учёбы в Голицынском военном институте Пограничных войск РФ.</a:t>
            </a:r>
          </a:p>
        </p:txBody>
      </p:sp>
    </p:spTree>
  </p:cSld>
  <p:clrMapOvr>
    <a:masterClrMapping/>
  </p:clrMapOvr>
  <p:transition advClick="0" advTm="150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Содержимое 5" descr="Копия Изображение 013.jpg"/>
          <p:cNvPicPr>
            <a:picLocks noGrp="1" noChangeAspect="1"/>
          </p:cNvPicPr>
          <p:nvPr>
            <p:ph sz="half" idx="2"/>
          </p:nvPr>
        </p:nvPicPr>
        <p:blipFill>
          <a:blip r:embed="rId2" cstate="print"/>
          <a:srcRect/>
          <a:stretch>
            <a:fillRect/>
          </a:stretch>
        </p:blipFill>
        <p:spPr>
          <a:xfrm>
            <a:off x="0" y="1"/>
            <a:ext cx="4038600" cy="2619375"/>
          </a:xfrm>
        </p:spPr>
      </p:pic>
      <p:pic>
        <p:nvPicPr>
          <p:cNvPr id="56323" name="Содержимое 5" descr="Копия Изображение 013.jpg"/>
          <p:cNvPicPr>
            <a:picLocks noChangeAspect="1"/>
          </p:cNvPicPr>
          <p:nvPr/>
        </p:nvPicPr>
        <p:blipFill>
          <a:blip r:embed="rId3" cstate="print"/>
          <a:srcRect/>
          <a:stretch>
            <a:fillRect/>
          </a:stretch>
        </p:blipFill>
        <p:spPr bwMode="auto">
          <a:xfrm>
            <a:off x="5105400" y="0"/>
            <a:ext cx="4038600" cy="2484438"/>
          </a:xfrm>
          <a:prstGeom prst="rect">
            <a:avLst/>
          </a:prstGeom>
          <a:noFill/>
          <a:ln w="9525">
            <a:noFill/>
            <a:miter lim="800000"/>
            <a:headEnd/>
            <a:tailEnd/>
          </a:ln>
        </p:spPr>
      </p:pic>
      <p:pic>
        <p:nvPicPr>
          <p:cNvPr id="56324" name="Содержимое 5" descr="Копия Изображение 013.jpg"/>
          <p:cNvPicPr>
            <a:picLocks noChangeAspect="1"/>
          </p:cNvPicPr>
          <p:nvPr/>
        </p:nvPicPr>
        <p:blipFill>
          <a:blip r:embed="rId4" cstate="print"/>
          <a:srcRect/>
          <a:stretch>
            <a:fillRect/>
          </a:stretch>
        </p:blipFill>
        <p:spPr bwMode="auto">
          <a:xfrm>
            <a:off x="5105400" y="4260850"/>
            <a:ext cx="4038600" cy="2597150"/>
          </a:xfrm>
          <a:prstGeom prst="rect">
            <a:avLst/>
          </a:prstGeom>
          <a:noFill/>
          <a:ln w="9525">
            <a:noFill/>
            <a:miter lim="800000"/>
            <a:headEnd/>
            <a:tailEnd/>
          </a:ln>
        </p:spPr>
      </p:pic>
      <p:pic>
        <p:nvPicPr>
          <p:cNvPr id="56325" name="Содержимое 7" descr="Изображение 015.jpg"/>
          <p:cNvPicPr>
            <a:picLocks noChangeAspect="1"/>
          </p:cNvPicPr>
          <p:nvPr/>
        </p:nvPicPr>
        <p:blipFill>
          <a:blip r:embed="rId5" cstate="print"/>
          <a:srcRect/>
          <a:stretch>
            <a:fillRect/>
          </a:stretch>
        </p:blipFill>
        <p:spPr bwMode="auto">
          <a:xfrm>
            <a:off x="0" y="4276726"/>
            <a:ext cx="4038600" cy="2581275"/>
          </a:xfrm>
          <a:prstGeom prst="rect">
            <a:avLst/>
          </a:prstGeom>
          <a:noFill/>
          <a:ln w="9525">
            <a:noFill/>
            <a:miter lim="800000"/>
            <a:headEnd/>
            <a:tailEnd/>
          </a:ln>
        </p:spPr>
      </p:pic>
      <p:pic>
        <p:nvPicPr>
          <p:cNvPr id="56326" name="Содержимое 4" descr="Копия (3) Изображение 007.jpg"/>
          <p:cNvPicPr>
            <a:picLocks noGrp="1" noChangeAspect="1"/>
          </p:cNvPicPr>
          <p:nvPr>
            <p:ph sz="half" idx="1"/>
          </p:nvPr>
        </p:nvPicPr>
        <p:blipFill>
          <a:blip r:embed="rId6" cstate="print"/>
          <a:srcRect/>
          <a:stretch>
            <a:fillRect/>
          </a:stretch>
        </p:blipFill>
        <p:spPr>
          <a:xfrm>
            <a:off x="2057400" y="1828800"/>
            <a:ext cx="4303835" cy="2922588"/>
          </a:xfrm>
        </p:spPr>
      </p:pic>
    </p:spTree>
  </p:cSld>
  <p:clrMapOvr>
    <a:masterClrMapping/>
  </p:clrMapOvr>
  <p:transition advClick="0" advTm="1500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400" y="152400"/>
            <a:ext cx="8839200" cy="1600200"/>
          </a:xfrm>
        </p:spPr>
        <p:style>
          <a:lnRef idx="1">
            <a:schemeClr val="accent5"/>
          </a:lnRef>
          <a:fillRef idx="2">
            <a:schemeClr val="accent5"/>
          </a:fillRef>
          <a:effectRef idx="1">
            <a:schemeClr val="accent5"/>
          </a:effectRef>
          <a:fontRef idx="minor">
            <a:schemeClr val="dk1"/>
          </a:fontRef>
        </p:style>
        <p:txBody>
          <a:bodyPr>
            <a:noAutofit/>
          </a:bodyPr>
          <a:lstStyle/>
          <a:p>
            <a:pPr>
              <a:defRPr/>
            </a:pPr>
            <a:r>
              <a:rPr lang="ru-RU" sz="3600" i="1" dirty="0" smtClean="0">
                <a:solidFill>
                  <a:srgbClr val="7030A0"/>
                </a:solidFill>
              </a:rPr>
              <a:t>Мама, постарайся приехать 5 или 6 ноября, пожалуйста. </a:t>
            </a:r>
            <a:br>
              <a:rPr lang="ru-RU" sz="3600" i="1" dirty="0" smtClean="0">
                <a:solidFill>
                  <a:srgbClr val="7030A0"/>
                </a:solidFill>
              </a:rPr>
            </a:br>
            <a:r>
              <a:rPr lang="ru-RU" sz="3600" i="1" dirty="0" smtClean="0">
                <a:solidFill>
                  <a:srgbClr val="7030A0"/>
                </a:solidFill>
              </a:rPr>
              <a:t>Хочется Вас увидеть.</a:t>
            </a:r>
            <a:endParaRPr lang="ru-RU" sz="3600" i="1" dirty="0">
              <a:solidFill>
                <a:srgbClr val="7030A0"/>
              </a:solidFill>
            </a:endParaRPr>
          </a:p>
        </p:txBody>
      </p:sp>
      <p:pic>
        <p:nvPicPr>
          <p:cNvPr id="5" name="Содержимое 4" descr="Копия (2) Изображение 005.jpg"/>
          <p:cNvPicPr>
            <a:picLocks noGrp="1" noChangeAspect="1"/>
          </p:cNvPicPr>
          <p:nvPr>
            <p:ph sz="half" idx="1"/>
          </p:nvPr>
        </p:nvPicPr>
        <p:blipFill>
          <a:blip r:embed="rId3" cstate="print"/>
          <a:stretch>
            <a:fillRect/>
          </a:stretch>
        </p:blipFill>
        <p:spPr>
          <a:xfrm>
            <a:off x="152400" y="1905000"/>
            <a:ext cx="3593592" cy="4572000"/>
          </a:xfrm>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 name="Содержимое 5" descr="Изображение 035.jpg"/>
          <p:cNvPicPr>
            <a:picLocks noChangeAspect="1"/>
          </p:cNvPicPr>
          <p:nvPr/>
        </p:nvPicPr>
        <p:blipFill>
          <a:blip r:embed="rId4" cstate="print"/>
          <a:stretch>
            <a:fillRect/>
          </a:stretch>
        </p:blipFill>
        <p:spPr>
          <a:xfrm>
            <a:off x="5943601" y="1905002"/>
            <a:ext cx="3072447" cy="4525963"/>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57349" name="Содержимое 5" descr="Изображение 035.jpg"/>
          <p:cNvPicPr>
            <a:picLocks noGrp="1" noChangeAspect="1"/>
          </p:cNvPicPr>
          <p:nvPr>
            <p:ph sz="half" idx="2"/>
          </p:nvPr>
        </p:nvPicPr>
        <p:blipFill>
          <a:blip r:embed="rId5" cstate="print"/>
          <a:srcRect/>
          <a:stretch>
            <a:fillRect/>
          </a:stretch>
        </p:blipFill>
        <p:spPr>
          <a:xfrm>
            <a:off x="3352800" y="2438401"/>
            <a:ext cx="2891204" cy="3992563"/>
          </a:xfrm>
        </p:spPr>
      </p:pic>
    </p:spTree>
  </p:cSld>
  <p:clrMapOvr>
    <a:masterClrMapping/>
  </p:clrMapOvr>
  <p:transition advClick="0" advTm="1700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Заголовок 1"/>
          <p:cNvSpPr>
            <a:spLocks noGrp="1"/>
          </p:cNvSpPr>
          <p:nvPr>
            <p:ph type="title"/>
          </p:nvPr>
        </p:nvSpPr>
        <p:spPr>
          <a:xfrm>
            <a:off x="152400" y="228600"/>
            <a:ext cx="2971800" cy="3200400"/>
          </a:xfrm>
        </p:spPr>
        <p:txBody>
          <a:bodyPr/>
          <a:lstStyle/>
          <a:p>
            <a:r>
              <a:rPr lang="ru-RU" sz="3200" b="1" smtClean="0">
                <a:solidFill>
                  <a:srgbClr val="0070C0"/>
                </a:solidFill>
              </a:rPr>
              <a:t>Без спорта Руслан не мог прожить ни дня. </a:t>
            </a:r>
          </a:p>
        </p:txBody>
      </p:sp>
      <p:pic>
        <p:nvPicPr>
          <p:cNvPr id="58371" name="Содержимое 5" descr="P1020663.JPG"/>
          <p:cNvPicPr>
            <a:picLocks noGrp="1" noChangeAspect="1"/>
          </p:cNvPicPr>
          <p:nvPr>
            <p:ph sz="half" idx="2"/>
          </p:nvPr>
        </p:nvPicPr>
        <p:blipFill>
          <a:blip r:embed="rId2" cstate="print"/>
          <a:srcRect/>
          <a:stretch>
            <a:fillRect/>
          </a:stretch>
        </p:blipFill>
        <p:spPr>
          <a:xfrm>
            <a:off x="0" y="3829050"/>
            <a:ext cx="4038600" cy="3028950"/>
          </a:xfrm>
        </p:spPr>
      </p:pic>
      <p:pic>
        <p:nvPicPr>
          <p:cNvPr id="58372" name="Содержимое 5" descr="P1020663.JPG"/>
          <p:cNvPicPr>
            <a:picLocks noChangeAspect="1"/>
          </p:cNvPicPr>
          <p:nvPr/>
        </p:nvPicPr>
        <p:blipFill>
          <a:blip r:embed="rId3" cstate="print"/>
          <a:srcRect/>
          <a:stretch>
            <a:fillRect/>
          </a:stretch>
        </p:blipFill>
        <p:spPr bwMode="auto">
          <a:xfrm>
            <a:off x="5105400" y="0"/>
            <a:ext cx="4038600" cy="3028950"/>
          </a:xfrm>
          <a:prstGeom prst="rect">
            <a:avLst/>
          </a:prstGeom>
          <a:noFill/>
          <a:ln w="9525">
            <a:noFill/>
            <a:miter lim="800000"/>
            <a:headEnd/>
            <a:tailEnd/>
          </a:ln>
        </p:spPr>
      </p:pic>
      <p:pic>
        <p:nvPicPr>
          <p:cNvPr id="58373" name="Содержимое 4" descr="S8302507.JPG"/>
          <p:cNvPicPr>
            <a:picLocks noGrp="1" noChangeAspect="1"/>
          </p:cNvPicPr>
          <p:nvPr>
            <p:ph sz="half" idx="1"/>
          </p:nvPr>
        </p:nvPicPr>
        <p:blipFill>
          <a:blip r:embed="rId4" cstate="print"/>
          <a:srcRect/>
          <a:stretch>
            <a:fillRect/>
          </a:stretch>
        </p:blipFill>
        <p:spPr>
          <a:xfrm>
            <a:off x="3048000" y="990600"/>
            <a:ext cx="3061189" cy="5132388"/>
          </a:xfrm>
        </p:spPr>
      </p:pic>
      <p:sp>
        <p:nvSpPr>
          <p:cNvPr id="58374" name="TextBox 7"/>
          <p:cNvSpPr txBox="1">
            <a:spLocks noChangeArrowheads="1"/>
          </p:cNvSpPr>
          <p:nvPr/>
        </p:nvSpPr>
        <p:spPr bwMode="auto">
          <a:xfrm>
            <a:off x="6096000" y="3810001"/>
            <a:ext cx="3048000" cy="2246769"/>
          </a:xfrm>
          <a:prstGeom prst="rect">
            <a:avLst/>
          </a:prstGeom>
          <a:noFill/>
          <a:ln w="9525">
            <a:noFill/>
            <a:miter lim="800000"/>
            <a:headEnd/>
            <a:tailEnd/>
          </a:ln>
        </p:spPr>
        <p:txBody>
          <a:bodyPr>
            <a:spAutoFit/>
          </a:bodyPr>
          <a:lstStyle/>
          <a:p>
            <a:pPr algn="ctr"/>
            <a:r>
              <a:rPr lang="ru-RU" sz="2800" b="1">
                <a:solidFill>
                  <a:srgbClr val="0070C0"/>
                </a:solidFill>
              </a:rPr>
              <a:t>Как только у него появлялась  свободная минута,  он бежал в спортивный зал.</a:t>
            </a:r>
          </a:p>
        </p:txBody>
      </p:sp>
    </p:spTree>
  </p:cSld>
  <p:clrMapOvr>
    <a:masterClrMapping/>
  </p:clrMapOvr>
  <p:transition advClick="0" advTm="1800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4" descr="SDC10631.JPG"/>
          <p:cNvPicPr>
            <a:picLocks noGrp="1" noChangeAspect="1"/>
          </p:cNvPicPr>
          <p:nvPr>
            <p:ph sz="half" idx="1"/>
          </p:nvPr>
        </p:nvPicPr>
        <p:blipFill>
          <a:blip r:embed="rId2" cstate="print"/>
          <a:stretch>
            <a:fillRect/>
          </a:stretch>
        </p:blipFill>
        <p:spPr>
          <a:xfrm>
            <a:off x="4800600" y="152400"/>
            <a:ext cx="4165600" cy="3124200"/>
          </a:xfrm>
          <a:prstGeom prst="snip2DiagRect">
            <a:avLst/>
          </a:prstGeom>
          <a:solidFill>
            <a:srgbClr val="FFFFFF">
              <a:shade val="85000"/>
            </a:srgbClr>
          </a:solidFill>
          <a:ln w="88900" cap="sq">
            <a:solidFill>
              <a:srgbClr val="FFFFFF"/>
            </a:solidFill>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Содержимое 5" descr="SDC12046.JPG"/>
          <p:cNvPicPr>
            <a:picLocks noGrp="1" noChangeAspect="1"/>
          </p:cNvPicPr>
          <p:nvPr>
            <p:ph sz="half" idx="2"/>
          </p:nvPr>
        </p:nvPicPr>
        <p:blipFill>
          <a:blip r:embed="rId3" cstate="print"/>
          <a:stretch>
            <a:fillRect/>
          </a:stretch>
        </p:blipFill>
        <p:spPr>
          <a:xfrm>
            <a:off x="4876800" y="3657600"/>
            <a:ext cx="4267200" cy="3200400"/>
          </a:xfrm>
          <a:prstGeom prst="roundRect">
            <a:avLst>
              <a:gd name="adj" fmla="val 16667"/>
            </a:avLst>
          </a:prstGeom>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Содержимое 5" descr="SDC12046.JPG"/>
          <p:cNvPicPr>
            <a:picLocks noChangeAspect="1"/>
          </p:cNvPicPr>
          <p:nvPr/>
        </p:nvPicPr>
        <p:blipFill>
          <a:blip r:embed="rId4" cstate="print"/>
          <a:stretch>
            <a:fillRect/>
          </a:stretch>
        </p:blipFill>
        <p:spPr>
          <a:xfrm>
            <a:off x="0" y="0"/>
            <a:ext cx="4470400" cy="3352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Содержимое 5" descr="SDC12046.JPG"/>
          <p:cNvPicPr>
            <a:picLocks noChangeAspect="1"/>
          </p:cNvPicPr>
          <p:nvPr/>
        </p:nvPicPr>
        <p:blipFill>
          <a:blip r:embed="rId5" cstate="print"/>
          <a:stretch>
            <a:fillRect/>
          </a:stretch>
        </p:blipFill>
        <p:spPr>
          <a:xfrm>
            <a:off x="152400" y="3505200"/>
            <a:ext cx="4267200" cy="32004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9" name="Прямоугольник 8"/>
          <p:cNvSpPr/>
          <p:nvPr/>
        </p:nvSpPr>
        <p:spPr>
          <a:xfrm>
            <a:off x="-25892" y="2971800"/>
            <a:ext cx="9169893" cy="707886"/>
          </a:xfrm>
          <a:prstGeom prst="rect">
            <a:avLst/>
          </a:prstGeom>
        </p:spPr>
        <p:style>
          <a:lnRef idx="2">
            <a:schemeClr val="accent5"/>
          </a:lnRef>
          <a:fillRef idx="1">
            <a:schemeClr val="lt1"/>
          </a:fillRef>
          <a:effectRef idx="0">
            <a:schemeClr val="accent5"/>
          </a:effectRef>
          <a:fontRef idx="minor">
            <a:schemeClr val="dk1"/>
          </a:fontRef>
        </p:style>
        <p:txBody>
          <a:bodyPr>
            <a:spAutoFit/>
          </a:bodyPr>
          <a:lstStyle/>
          <a:p>
            <a:pPr algn="ctr">
              <a:defRPr/>
            </a:pPr>
            <a:r>
              <a:rPr lang="ru-RU" sz="4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Здесь Родина моя, мой  дом родной!!!</a:t>
            </a:r>
          </a:p>
        </p:txBody>
      </p:sp>
    </p:spTree>
  </p:cSld>
  <p:clrMapOvr>
    <a:masterClrMapping/>
  </p:clrMapOvr>
  <p:transition advClick="0" advTm="10000"/>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Administrator\My Documents\Картинки Жендоса\Картинки\Img 1225.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12700">
            <a:solidFill>
              <a:schemeClr val="tx1"/>
            </a:solidFill>
            <a:miter lim="800000"/>
            <a:headEnd/>
            <a:tailEnd/>
          </a:ln>
        </p:spPr>
      </p:pic>
      <p:sp>
        <p:nvSpPr>
          <p:cNvPr id="3" name="Прямоугольник 2"/>
          <p:cNvSpPr/>
          <p:nvPr/>
        </p:nvSpPr>
        <p:spPr>
          <a:xfrm>
            <a:off x="0" y="533401"/>
            <a:ext cx="9144000" cy="1569660"/>
          </a:xfrm>
          <a:prstGeom prst="rect">
            <a:avLst/>
          </a:prstGeom>
          <a:noFill/>
          <a:ln>
            <a:noFill/>
          </a:ln>
        </p:spPr>
        <p:txBody>
          <a:bodyPr>
            <a:spAutoFit/>
          </a:bodyPr>
          <a:lstStyle/>
          <a:p>
            <a:pPr algn="ctr">
              <a:defRPr/>
            </a:pPr>
            <a:r>
              <a:rPr lang="ru-RU" sz="9600" b="1" cap="all" dirty="0">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rPr>
              <a:t>ДАГЕСТАН</a:t>
            </a:r>
          </a:p>
        </p:txBody>
      </p:sp>
      <p:pic>
        <p:nvPicPr>
          <p:cNvPr id="7" name="Офицеры границы.wav">
            <a:hlinkClick r:id="" action="ppaction://media"/>
          </p:cNvPr>
          <p:cNvPicPr>
            <a:picLocks noRot="1" noChangeAspect="1"/>
          </p:cNvPicPr>
          <p:nvPr>
            <a:wavAudioFile r:embed="rId1" name="Офицеры границы.wav"/>
          </p:nvPr>
        </p:nvPicPr>
        <p:blipFill>
          <a:blip r:embed="rId4" cstate="print"/>
          <a:stretch>
            <a:fillRect/>
          </a:stretch>
        </p:blipFill>
        <p:spPr>
          <a:xfrm>
            <a:off x="8143900" y="5929330"/>
            <a:ext cx="304800" cy="3048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Содержимое 3" descr="дорога в цунтинский р-он. Высокогорный дагестан.jpg"/>
          <p:cNvPicPr>
            <a:picLocks noChangeAspect="1"/>
          </p:cNvPicPr>
          <p:nvPr/>
        </p:nvPicPr>
        <p:blipFill>
          <a:blip r:embed="rId2" cstate="print"/>
          <a:srcRect/>
          <a:stretch>
            <a:fillRect/>
          </a:stretch>
        </p:blipFill>
        <p:spPr bwMode="auto">
          <a:xfrm>
            <a:off x="5004289" y="3494088"/>
            <a:ext cx="4139711" cy="3363912"/>
          </a:xfrm>
          <a:prstGeom prst="rect">
            <a:avLst/>
          </a:prstGeom>
          <a:noFill/>
          <a:ln w="9525">
            <a:noFill/>
            <a:miter lim="800000"/>
            <a:headEnd/>
            <a:tailEnd/>
          </a:ln>
        </p:spPr>
      </p:pic>
      <p:pic>
        <p:nvPicPr>
          <p:cNvPr id="4" name="Содержимое 3" descr="дорога в цунтинский р-он. Высокогорный дагестан.jpg"/>
          <p:cNvPicPr>
            <a:picLocks noGrp="1" noChangeAspect="1"/>
          </p:cNvPicPr>
          <p:nvPr>
            <p:ph idx="1"/>
          </p:nvPr>
        </p:nvPicPr>
        <p:blipFill>
          <a:blip r:embed="rId3" cstate="print"/>
          <a:srcRect/>
          <a:stretch>
            <a:fillRect/>
          </a:stretch>
        </p:blipFill>
        <p:spPr>
          <a:xfrm>
            <a:off x="0" y="0"/>
            <a:ext cx="4167554" cy="3386138"/>
          </a:xfrm>
        </p:spPr>
      </p:pic>
      <p:pic>
        <p:nvPicPr>
          <p:cNvPr id="6" name="Содержимое 3" descr="дорога в цунтинский р-он. Высокогорный дагестан.jpg"/>
          <p:cNvPicPr>
            <a:picLocks noChangeAspect="1"/>
          </p:cNvPicPr>
          <p:nvPr/>
        </p:nvPicPr>
        <p:blipFill>
          <a:blip r:embed="rId4" cstate="print"/>
          <a:srcRect/>
          <a:stretch>
            <a:fillRect/>
          </a:stretch>
        </p:blipFill>
        <p:spPr bwMode="auto">
          <a:xfrm>
            <a:off x="1" y="3363914"/>
            <a:ext cx="4300904" cy="3494087"/>
          </a:xfrm>
          <a:prstGeom prst="rect">
            <a:avLst/>
          </a:prstGeom>
          <a:noFill/>
          <a:ln w="9525">
            <a:noFill/>
            <a:miter lim="800000"/>
            <a:headEnd/>
            <a:tailEnd/>
          </a:ln>
        </p:spPr>
      </p:pic>
      <p:pic>
        <p:nvPicPr>
          <p:cNvPr id="7" name="Содержимое 3" descr="дорога в цунтинский р-он. Высокогорный дагестан.jpg"/>
          <p:cNvPicPr>
            <a:picLocks noChangeAspect="1"/>
          </p:cNvPicPr>
          <p:nvPr/>
        </p:nvPicPr>
        <p:blipFill>
          <a:blip r:embed="rId5" cstate="print"/>
          <a:srcRect/>
          <a:stretch>
            <a:fillRect/>
          </a:stretch>
        </p:blipFill>
        <p:spPr bwMode="auto">
          <a:xfrm>
            <a:off x="5250474" y="0"/>
            <a:ext cx="3893526" cy="3163888"/>
          </a:xfrm>
          <a:prstGeom prst="rect">
            <a:avLst/>
          </a:prstGeom>
          <a:noFill/>
          <a:ln w="9525">
            <a:noFill/>
            <a:miter lim="800000"/>
            <a:headEnd/>
            <a:tailEnd/>
          </a:ln>
        </p:spPr>
      </p:pic>
      <p:pic>
        <p:nvPicPr>
          <p:cNvPr id="5" name="Содержимое 3" descr="дорога в цунтинский р-он. Высокогорный дагестан.jpg"/>
          <p:cNvPicPr>
            <a:picLocks noChangeAspect="1"/>
          </p:cNvPicPr>
          <p:nvPr/>
        </p:nvPicPr>
        <p:blipFill>
          <a:blip r:embed="rId6" cstate="print"/>
          <a:srcRect/>
          <a:stretch>
            <a:fillRect/>
          </a:stretch>
        </p:blipFill>
        <p:spPr bwMode="auto">
          <a:xfrm>
            <a:off x="1989992" y="0"/>
            <a:ext cx="4917831" cy="6858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70" decel="100000"/>
                                        <p:tgtEl>
                                          <p:spTgt spid="4"/>
                                        </p:tgtEl>
                                      </p:cBhvr>
                                    </p:animEffect>
                                    <p:animScale>
                                      <p:cBhvr>
                                        <p:cTn id="8" dur="770" decel="100000"/>
                                        <p:tgtEl>
                                          <p:spTgt spid="4"/>
                                        </p:tgtEl>
                                      </p:cBhvr>
                                      <p:from x="10000" y="10000"/>
                                      <p:to x="200000" y="450000"/>
                                    </p:animScale>
                                    <p:animScale>
                                      <p:cBhvr>
                                        <p:cTn id="9" dur="1230" accel="100000" fill="hold">
                                          <p:stCondLst>
                                            <p:cond delay="770"/>
                                          </p:stCondLst>
                                        </p:cTn>
                                        <p:tgtEl>
                                          <p:spTgt spid="4"/>
                                        </p:tgtEl>
                                      </p:cBhvr>
                                      <p:from x="200000" y="450000"/>
                                      <p:to x="100000" y="100000"/>
                                    </p:animScale>
                                    <p:set>
                                      <p:cBhvr>
                                        <p:cTn id="10" dur="770" fill="hold"/>
                                        <p:tgtEl>
                                          <p:spTgt spid="4"/>
                                        </p:tgtEl>
                                        <p:attrNameLst>
                                          <p:attrName>ppt_x</p:attrName>
                                        </p:attrNameLst>
                                      </p:cBhvr>
                                      <p:to>
                                        <p:strVal val="(0.5)"/>
                                      </p:to>
                                    </p:set>
                                    <p:anim from="(0.5)" to="(#ppt_x)" calcmode="lin" valueType="num">
                                      <p:cBhvr>
                                        <p:cTn id="11" dur="1230" accel="100000" fill="hold">
                                          <p:stCondLst>
                                            <p:cond delay="770"/>
                                          </p:stCondLst>
                                        </p:cTn>
                                        <p:tgtEl>
                                          <p:spTgt spid="4"/>
                                        </p:tgtEl>
                                        <p:attrNameLst>
                                          <p:attrName>ppt_x</p:attrName>
                                        </p:attrNameLst>
                                      </p:cBhvr>
                                    </p:anim>
                                    <p:set>
                                      <p:cBhvr>
                                        <p:cTn id="12" dur="770" fill="hold"/>
                                        <p:tgtEl>
                                          <p:spTgt spid="4"/>
                                        </p:tgtEl>
                                        <p:attrNameLst>
                                          <p:attrName>ppt_y</p:attrName>
                                        </p:attrNameLst>
                                      </p:cBhvr>
                                      <p:to>
                                        <p:strVal val="(#ppt_y+0.4)"/>
                                      </p:to>
                                    </p:set>
                                    <p:anim from="(#ppt_y+0.4)" to="(#ppt_y)" calcmode="lin" valueType="num">
                                      <p:cBhvr>
                                        <p:cTn id="13" dur="1230" accel="100000" fill="hold">
                                          <p:stCondLst>
                                            <p:cond delay="770"/>
                                          </p:stCondLst>
                                        </p:cTn>
                                        <p:tgtEl>
                                          <p:spTgt spid="4"/>
                                        </p:tgtEl>
                                        <p:attrNameLst>
                                          <p:attrName>ppt_y</p:attrName>
                                        </p:attrNameLst>
                                      </p:cBhvr>
                                    </p:anim>
                                  </p:childTnLst>
                                </p:cTn>
                              </p:par>
                            </p:childTnLst>
                          </p:cTn>
                        </p:par>
                        <p:par>
                          <p:cTn id="14" fill="hold">
                            <p:stCondLst>
                              <p:cond delay="2000"/>
                            </p:stCondLst>
                            <p:childTnLst>
                              <p:par>
                                <p:cTn id="15" presetID="23" presetClass="entr" presetSubtype="16"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2500"/>
                            </p:stCondLst>
                            <p:childTnLst>
                              <p:par>
                                <p:cTn id="20" presetID="23" presetClass="entr" presetSubtype="16"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3000"/>
                            </p:stCondLst>
                            <p:childTnLst>
                              <p:par>
                                <p:cTn id="25" presetID="23" presetClass="entr" presetSubtype="16"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childTnLst>
                          </p:cTn>
                        </p:par>
                        <p:par>
                          <p:cTn id="29" fill="hold">
                            <p:stCondLst>
                              <p:cond delay="3500"/>
                            </p:stCondLst>
                            <p:childTnLst>
                              <p:par>
                                <p:cTn id="30" presetID="51" presetClass="entr" presetSubtype="0"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770" decel="100000"/>
                                        <p:tgtEl>
                                          <p:spTgt spid="5"/>
                                        </p:tgtEl>
                                      </p:cBhvr>
                                    </p:animEffect>
                                    <p:animScale>
                                      <p:cBhvr>
                                        <p:cTn id="33" dur="770" decel="100000"/>
                                        <p:tgtEl>
                                          <p:spTgt spid="5"/>
                                        </p:tgtEl>
                                      </p:cBhvr>
                                      <p:from x="10000" y="10000"/>
                                      <p:to x="200000" y="450000"/>
                                    </p:animScale>
                                    <p:animScale>
                                      <p:cBhvr>
                                        <p:cTn id="34" dur="1230" accel="100000" fill="hold">
                                          <p:stCondLst>
                                            <p:cond delay="770"/>
                                          </p:stCondLst>
                                        </p:cTn>
                                        <p:tgtEl>
                                          <p:spTgt spid="5"/>
                                        </p:tgtEl>
                                      </p:cBhvr>
                                      <p:from x="200000" y="450000"/>
                                      <p:to x="100000" y="100000"/>
                                    </p:animScale>
                                    <p:set>
                                      <p:cBhvr>
                                        <p:cTn id="35" dur="770" fill="hold"/>
                                        <p:tgtEl>
                                          <p:spTgt spid="5"/>
                                        </p:tgtEl>
                                        <p:attrNameLst>
                                          <p:attrName>ppt_x</p:attrName>
                                        </p:attrNameLst>
                                      </p:cBhvr>
                                      <p:to>
                                        <p:strVal val="(0.5)"/>
                                      </p:to>
                                    </p:set>
                                    <p:anim from="(0.5)" to="(#ppt_x)" calcmode="lin" valueType="num">
                                      <p:cBhvr>
                                        <p:cTn id="36" dur="1230" accel="100000" fill="hold">
                                          <p:stCondLst>
                                            <p:cond delay="770"/>
                                          </p:stCondLst>
                                        </p:cTn>
                                        <p:tgtEl>
                                          <p:spTgt spid="5"/>
                                        </p:tgtEl>
                                        <p:attrNameLst>
                                          <p:attrName>ppt_x</p:attrName>
                                        </p:attrNameLst>
                                      </p:cBhvr>
                                    </p:anim>
                                    <p:set>
                                      <p:cBhvr>
                                        <p:cTn id="37" dur="770" fill="hold"/>
                                        <p:tgtEl>
                                          <p:spTgt spid="5"/>
                                        </p:tgtEl>
                                        <p:attrNameLst>
                                          <p:attrName>ppt_y</p:attrName>
                                        </p:attrNameLst>
                                      </p:cBhvr>
                                      <p:to>
                                        <p:strVal val="(#ppt_y+0.4)"/>
                                      </p:to>
                                    </p:set>
                                    <p:anim from="(#ppt_y+0.4)" to="(#ppt_y)" calcmode="lin" valueType="num">
                                      <p:cBhvr>
                                        <p:cTn id="38" dur="1230" accel="100000" fill="hold">
                                          <p:stCondLst>
                                            <p:cond delay="770"/>
                                          </p:stCondLst>
                                        </p:cTn>
                                        <p:tgtEl>
                                          <p:spTgt spid="5"/>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Administrator\My Documents\Картинки Жендоса\Картинки\Img 1238.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050" name="Picture 2" descr="C:\Documents and Settings\Administrator\My Documents\Желудкин Руслан\Копия SDC12048.JPG"/>
          <p:cNvPicPr>
            <a:picLocks noChangeAspect="1" noChangeArrowheads="1"/>
          </p:cNvPicPr>
          <p:nvPr/>
        </p:nvPicPr>
        <p:blipFill>
          <a:blip r:embed="rId3" cstate="print"/>
          <a:srcRect/>
          <a:stretch>
            <a:fillRect/>
          </a:stretch>
        </p:blipFill>
        <p:spPr bwMode="auto">
          <a:xfrm>
            <a:off x="1905001" y="2"/>
            <a:ext cx="4857750" cy="46386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Прямоугольник 3"/>
          <p:cNvSpPr/>
          <p:nvPr/>
        </p:nvSpPr>
        <p:spPr>
          <a:xfrm>
            <a:off x="1" y="4648200"/>
            <a:ext cx="9144000" cy="3077766"/>
          </a:xfrm>
          <a:prstGeom prst="rect">
            <a:avLst/>
          </a:prstGeom>
          <a:noFill/>
        </p:spPr>
        <p:txBody>
          <a:bodyPr>
            <a:spAutoFit/>
          </a:bodyPr>
          <a:lstStyle/>
          <a:p>
            <a:pPr algn="ctr">
              <a:defRPr/>
            </a:pPr>
            <a:r>
              <a:rPr lang="ru-RU" sz="2800" dirty="0">
                <a:solidFill>
                  <a:schemeClr val="bg1"/>
                </a:solidFill>
                <a:latin typeface="Times New Roman" pitchFamily="18" charset="0"/>
                <a:cs typeface="Times New Roman" pitchFamily="18" charset="0"/>
              </a:rPr>
              <a:t>    В 1999 году начал своё карьеру заместителем начальника пограничной заставы в с. </a:t>
            </a:r>
            <a:r>
              <a:rPr lang="ru-RU" sz="2800" dirty="0" err="1">
                <a:solidFill>
                  <a:schemeClr val="bg1"/>
                </a:solidFill>
                <a:latin typeface="Times New Roman" pitchFamily="18" charset="0"/>
                <a:cs typeface="Times New Roman" pitchFamily="18" charset="0"/>
              </a:rPr>
              <a:t>Кидеро</a:t>
            </a:r>
            <a:r>
              <a:rPr lang="ru-RU" sz="2800" dirty="0">
                <a:solidFill>
                  <a:schemeClr val="bg1"/>
                </a:solidFill>
                <a:latin typeface="Times New Roman" pitchFamily="18" charset="0"/>
                <a:cs typeface="Times New Roman" pitchFamily="18" charset="0"/>
              </a:rPr>
              <a:t> </a:t>
            </a:r>
            <a:r>
              <a:rPr lang="ru-RU" sz="2800" dirty="0" err="1">
                <a:solidFill>
                  <a:schemeClr val="bg1"/>
                </a:solidFill>
                <a:latin typeface="Times New Roman" pitchFamily="18" charset="0"/>
                <a:cs typeface="Times New Roman" pitchFamily="18" charset="0"/>
              </a:rPr>
              <a:t>Гутатли</a:t>
            </a:r>
            <a:r>
              <a:rPr lang="ru-RU" sz="2800" dirty="0">
                <a:solidFill>
                  <a:schemeClr val="bg1"/>
                </a:solidFill>
                <a:latin typeface="Times New Roman" pitchFamily="18" charset="0"/>
                <a:cs typeface="Times New Roman" pitchFamily="18" charset="0"/>
              </a:rPr>
              <a:t> </a:t>
            </a:r>
            <a:r>
              <a:rPr lang="ru-RU" sz="2800" dirty="0" err="1">
                <a:solidFill>
                  <a:schemeClr val="bg1"/>
                </a:solidFill>
                <a:latin typeface="Times New Roman" pitchFamily="18" charset="0"/>
                <a:cs typeface="Times New Roman" pitchFamily="18" charset="0"/>
              </a:rPr>
              <a:t>Цунтинского</a:t>
            </a:r>
            <a:r>
              <a:rPr lang="ru-RU" sz="2800" dirty="0">
                <a:solidFill>
                  <a:schemeClr val="bg1"/>
                </a:solidFill>
                <a:latin typeface="Times New Roman" pitchFamily="18" charset="0"/>
                <a:cs typeface="Times New Roman" pitchFamily="18" charset="0"/>
              </a:rPr>
              <a:t> района Республики Дагестан в звании лейтенанта. В дальнейшем проходил службу в селениях  Тлярата, </a:t>
            </a:r>
            <a:r>
              <a:rPr lang="ru-RU" sz="2800" dirty="0" err="1">
                <a:solidFill>
                  <a:schemeClr val="bg1"/>
                </a:solidFill>
                <a:latin typeface="Times New Roman" pitchFamily="18" charset="0"/>
                <a:cs typeface="Times New Roman" pitchFamily="18" charset="0"/>
              </a:rPr>
              <a:t>Кашилух</a:t>
            </a:r>
            <a:r>
              <a:rPr lang="ru-RU" sz="2800" dirty="0">
                <a:solidFill>
                  <a:schemeClr val="bg1"/>
                </a:solidFill>
                <a:latin typeface="Times New Roman" pitchFamily="18" charset="0"/>
                <a:cs typeface="Times New Roman" pitchFamily="18" charset="0"/>
              </a:rPr>
              <a:t>, </a:t>
            </a:r>
            <a:r>
              <a:rPr lang="ru-RU" sz="2800" dirty="0" err="1">
                <a:solidFill>
                  <a:schemeClr val="bg1"/>
                </a:solidFill>
                <a:latin typeface="Times New Roman" pitchFamily="18" charset="0"/>
                <a:cs typeface="Times New Roman" pitchFamily="18" charset="0"/>
              </a:rPr>
              <a:t>Кособ</a:t>
            </a:r>
            <a:r>
              <a:rPr lang="ru-RU" sz="2800" dirty="0">
                <a:solidFill>
                  <a:schemeClr val="bg1"/>
                </a:solidFill>
                <a:latin typeface="Times New Roman" pitchFamily="18" charset="0"/>
                <a:cs typeface="Times New Roman" pitchFamily="18" charset="0"/>
              </a:rPr>
              <a:t>.</a:t>
            </a:r>
          </a:p>
          <a:p>
            <a:pPr algn="ctr">
              <a:defRPr/>
            </a:pPr>
            <a:endParaRPr lang="ru-RU" sz="5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advClick="0" advTm="18515"/>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66800"/>
            <a:ext cx="4800600" cy="1752600"/>
          </a:xfrm>
        </p:spPr>
        <p:txBody>
          <a:bodyPr>
            <a:normAutofit fontScale="90000"/>
          </a:bodyPr>
          <a:lstStyle/>
          <a:p>
            <a:pPr>
              <a:defRPr/>
            </a:pPr>
            <a:r>
              <a:rPr lang="ru-RU" b="1" dirty="0" smtClean="0">
                <a:solidFill>
                  <a:srgbClr val="002060"/>
                </a:solidFill>
              </a:rPr>
              <a:t>Здесь служба и опасна и трудна.  Здесь служат настоящие мужчины.</a:t>
            </a:r>
            <a:endParaRPr lang="ru-RU" b="1" dirty="0">
              <a:solidFill>
                <a:srgbClr val="002060"/>
              </a:solidFill>
            </a:endParaRPr>
          </a:p>
        </p:txBody>
      </p:sp>
      <p:pic>
        <p:nvPicPr>
          <p:cNvPr id="5" name="Содержимое 4" descr="Изображение 014.jpg"/>
          <p:cNvPicPr>
            <a:picLocks noGrp="1" noChangeAspect="1"/>
          </p:cNvPicPr>
          <p:nvPr>
            <p:ph sz="half" idx="1"/>
          </p:nvPr>
        </p:nvPicPr>
        <p:blipFill>
          <a:blip r:embed="rId2" cstate="print"/>
          <a:stretch>
            <a:fillRect/>
          </a:stretch>
        </p:blipFill>
        <p:spPr>
          <a:xfrm>
            <a:off x="-1" y="3657601"/>
            <a:ext cx="4636931" cy="3200400"/>
          </a:xfrm>
          <a:effectLst>
            <a:softEdge rad="112500"/>
          </a:effectLst>
        </p:spPr>
      </p:pic>
      <p:pic>
        <p:nvPicPr>
          <p:cNvPr id="6" name="Содержимое 5" descr="Изображение 013.jpg"/>
          <p:cNvPicPr>
            <a:picLocks noGrp="1" noChangeAspect="1"/>
          </p:cNvPicPr>
          <p:nvPr>
            <p:ph sz="half" idx="2"/>
          </p:nvPr>
        </p:nvPicPr>
        <p:blipFill>
          <a:blip r:embed="rId3" cstate="print"/>
          <a:stretch>
            <a:fillRect/>
          </a:stretch>
        </p:blipFill>
        <p:spPr>
          <a:xfrm>
            <a:off x="4720590" y="0"/>
            <a:ext cx="4423410" cy="3276600"/>
          </a:xfrm>
          <a:effectLst>
            <a:softEdge rad="112500"/>
          </a:effectLst>
        </p:spPr>
      </p:pic>
      <p:pic>
        <p:nvPicPr>
          <p:cNvPr id="7" name="Содержимое 5" descr="Изображение 013.jpg"/>
          <p:cNvPicPr>
            <a:picLocks noChangeAspect="1"/>
          </p:cNvPicPr>
          <p:nvPr/>
        </p:nvPicPr>
        <p:blipFill>
          <a:blip r:embed="rId4" cstate="print"/>
          <a:stretch>
            <a:fillRect/>
          </a:stretch>
        </p:blipFill>
        <p:spPr>
          <a:xfrm>
            <a:off x="5257800" y="3657600"/>
            <a:ext cx="3429000" cy="2895600"/>
          </a:xfrm>
          <a:prstGeom prst="rect">
            <a:avLst/>
          </a:prstGeom>
          <a:ln>
            <a:noFill/>
          </a:ln>
          <a:effectLst>
            <a:softEdge rad="112500"/>
          </a:effectLst>
        </p:spPr>
      </p:pic>
    </p:spTree>
  </p:cSld>
  <p:clrMapOvr>
    <a:masterClrMapping/>
  </p:clrMapOvr>
  <p:transition advClick="0" advTm="18813"/>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Содержимое 4" descr="P3180081.JPG"/>
          <p:cNvPicPr>
            <a:picLocks noGrp="1" noChangeAspect="1"/>
          </p:cNvPicPr>
          <p:nvPr>
            <p:ph sz="half" idx="1"/>
          </p:nvPr>
        </p:nvPicPr>
        <p:blipFill>
          <a:blip r:embed="rId2" cstate="print"/>
          <a:srcRect/>
          <a:stretch>
            <a:fillRect/>
          </a:stretch>
        </p:blipFill>
        <p:spPr>
          <a:xfrm>
            <a:off x="304800" y="1143000"/>
            <a:ext cx="3886200" cy="5181600"/>
          </a:xfrm>
        </p:spPr>
      </p:pic>
      <p:pic>
        <p:nvPicPr>
          <p:cNvPr id="65539" name="Содержимое 5" descr="P3180090.JPG"/>
          <p:cNvPicPr>
            <a:picLocks noGrp="1" noChangeAspect="1"/>
          </p:cNvPicPr>
          <p:nvPr>
            <p:ph sz="half" idx="2"/>
          </p:nvPr>
        </p:nvPicPr>
        <p:blipFill>
          <a:blip r:embed="rId3" cstate="print"/>
          <a:srcRect/>
          <a:stretch>
            <a:fillRect/>
          </a:stretch>
        </p:blipFill>
        <p:spPr>
          <a:xfrm>
            <a:off x="4419601" y="1905000"/>
            <a:ext cx="4506058" cy="3671888"/>
          </a:xfrm>
        </p:spPr>
      </p:pic>
      <p:sp>
        <p:nvSpPr>
          <p:cNvPr id="7" name="Прямоугольник 6"/>
          <p:cNvSpPr/>
          <p:nvPr/>
        </p:nvSpPr>
        <p:spPr>
          <a:xfrm>
            <a:off x="152401" y="152400"/>
            <a:ext cx="8839200" cy="923330"/>
          </a:xfrm>
          <a:prstGeom prst="rect">
            <a:avLst/>
          </a:prstGeom>
          <a:noFill/>
        </p:spPr>
        <p:txBody>
          <a:bodyPr>
            <a:spAutoFit/>
          </a:bodyPr>
          <a:lstStyle/>
          <a:p>
            <a:pPr algn="ctr">
              <a:defRPr/>
            </a:pPr>
            <a:r>
              <a:rPr lang="ru-RU"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Годы учёбы в Академии ФСБ</a:t>
            </a:r>
          </a:p>
        </p:txBody>
      </p:sp>
    </p:spTree>
  </p:cSld>
  <p:clrMapOvr>
    <a:masterClrMapping/>
  </p:clrMapOvr>
  <p:transition advClick="0" advTm="18781"/>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Box 8"/>
          <p:cNvSpPr txBox="1">
            <a:spLocks noChangeArrowheads="1"/>
          </p:cNvSpPr>
          <p:nvPr/>
        </p:nvSpPr>
        <p:spPr bwMode="auto">
          <a:xfrm>
            <a:off x="0" y="0"/>
            <a:ext cx="9144000" cy="1878013"/>
          </a:xfrm>
          <a:prstGeom prst="rect">
            <a:avLst/>
          </a:prstGeom>
          <a:noFill/>
          <a:ln w="9525">
            <a:noFill/>
            <a:miter lim="800000"/>
            <a:headEnd/>
            <a:tailEnd/>
          </a:ln>
        </p:spPr>
        <p:txBody>
          <a:bodyPr>
            <a:spAutoFit/>
          </a:bodyPr>
          <a:lstStyle/>
          <a:p>
            <a:pPr algn="ctr"/>
            <a:r>
              <a:rPr lang="ru-RU" sz="2000">
                <a:solidFill>
                  <a:srgbClr val="00B050"/>
                </a:solidFill>
              </a:rPr>
              <a:t>За достигнутые успехи в выполнении служебно-боевых задач в деле охраны Государственной границы проявленные при этом инициативу, усердие, добросовестное исполнение своих служебных обязанностей, высокую выучку и профессиональное мастерство награждается </a:t>
            </a:r>
          </a:p>
          <a:p>
            <a:pPr algn="ctr"/>
            <a:r>
              <a:rPr lang="ru-RU" sz="3600" b="1">
                <a:solidFill>
                  <a:srgbClr val="0070C0"/>
                </a:solidFill>
              </a:rPr>
              <a:t>ЖЕЛУДКИН РУСЛАН НИКОЛАЕВИЧ</a:t>
            </a:r>
          </a:p>
        </p:txBody>
      </p:sp>
      <p:pic>
        <p:nvPicPr>
          <p:cNvPr id="66563" name="Содержимое 8" descr="Изображение 028.jpg"/>
          <p:cNvPicPr>
            <a:picLocks noChangeAspect="1"/>
          </p:cNvPicPr>
          <p:nvPr/>
        </p:nvPicPr>
        <p:blipFill>
          <a:blip r:embed="rId2" cstate="print"/>
          <a:srcRect/>
          <a:stretch>
            <a:fillRect/>
          </a:stretch>
        </p:blipFill>
        <p:spPr bwMode="auto">
          <a:xfrm>
            <a:off x="5562600" y="1828800"/>
            <a:ext cx="3352800" cy="4826000"/>
          </a:xfrm>
          <a:prstGeom prst="rect">
            <a:avLst/>
          </a:prstGeom>
          <a:noFill/>
          <a:ln w="9525">
            <a:noFill/>
            <a:miter lim="800000"/>
            <a:headEnd/>
            <a:tailEnd/>
          </a:ln>
        </p:spPr>
      </p:pic>
      <p:pic>
        <p:nvPicPr>
          <p:cNvPr id="66564" name="Содержимое 4" descr="Изображение 020.jpg"/>
          <p:cNvPicPr>
            <a:picLocks noChangeAspect="1"/>
          </p:cNvPicPr>
          <p:nvPr/>
        </p:nvPicPr>
        <p:blipFill>
          <a:blip r:embed="rId3" cstate="print"/>
          <a:srcRect/>
          <a:stretch>
            <a:fillRect/>
          </a:stretch>
        </p:blipFill>
        <p:spPr bwMode="auto">
          <a:xfrm>
            <a:off x="228600" y="2438400"/>
            <a:ext cx="5084885" cy="3549650"/>
          </a:xfrm>
          <a:prstGeom prst="rect">
            <a:avLst/>
          </a:prstGeom>
          <a:noFill/>
          <a:ln w="9525">
            <a:noFill/>
            <a:miter lim="800000"/>
            <a:headEnd/>
            <a:tailEnd/>
          </a:ln>
        </p:spPr>
      </p:pic>
    </p:spTree>
  </p:cSld>
  <p:clrMapOvr>
    <a:masterClrMapping/>
  </p:clrMapOvr>
  <p:transition advClick="0" advTm="18469"/>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Содержимое 4" descr="Изображение 020.jpg"/>
          <p:cNvPicPr>
            <a:picLocks noChangeAspect="1"/>
          </p:cNvPicPr>
          <p:nvPr/>
        </p:nvPicPr>
        <p:blipFill>
          <a:blip r:embed="rId2" cstate="print"/>
          <a:srcRect/>
          <a:stretch>
            <a:fillRect/>
          </a:stretch>
        </p:blipFill>
        <p:spPr bwMode="auto">
          <a:xfrm>
            <a:off x="0" y="304800"/>
            <a:ext cx="3200400" cy="4598988"/>
          </a:xfrm>
          <a:prstGeom prst="rect">
            <a:avLst/>
          </a:prstGeom>
          <a:noFill/>
          <a:ln w="9525">
            <a:noFill/>
            <a:miter lim="800000"/>
            <a:headEnd/>
            <a:tailEnd/>
          </a:ln>
        </p:spPr>
      </p:pic>
      <p:pic>
        <p:nvPicPr>
          <p:cNvPr id="67587" name="Содержимое 4" descr="Изображение 020.jpg"/>
          <p:cNvPicPr>
            <a:picLocks noChangeAspect="1"/>
          </p:cNvPicPr>
          <p:nvPr/>
        </p:nvPicPr>
        <p:blipFill>
          <a:blip r:embed="rId3" cstate="print"/>
          <a:srcRect/>
          <a:stretch>
            <a:fillRect/>
          </a:stretch>
        </p:blipFill>
        <p:spPr bwMode="auto">
          <a:xfrm>
            <a:off x="3276600" y="838201"/>
            <a:ext cx="2971800" cy="4537075"/>
          </a:xfrm>
          <a:prstGeom prst="rect">
            <a:avLst/>
          </a:prstGeom>
          <a:noFill/>
          <a:ln w="9525">
            <a:noFill/>
            <a:miter lim="800000"/>
            <a:headEnd/>
            <a:tailEnd/>
          </a:ln>
        </p:spPr>
      </p:pic>
      <p:pic>
        <p:nvPicPr>
          <p:cNvPr id="67588" name="Содержимое 4" descr="Изображение 020.jpg"/>
          <p:cNvPicPr>
            <a:picLocks noChangeAspect="1"/>
          </p:cNvPicPr>
          <p:nvPr/>
        </p:nvPicPr>
        <p:blipFill>
          <a:blip r:embed="rId4" cstate="print"/>
          <a:srcRect/>
          <a:stretch>
            <a:fillRect/>
          </a:stretch>
        </p:blipFill>
        <p:spPr bwMode="auto">
          <a:xfrm>
            <a:off x="6324600" y="228601"/>
            <a:ext cx="2819400" cy="4695825"/>
          </a:xfrm>
          <a:prstGeom prst="rect">
            <a:avLst/>
          </a:prstGeom>
          <a:noFill/>
          <a:ln w="9525">
            <a:noFill/>
            <a:miter lim="800000"/>
            <a:headEnd/>
            <a:tailEnd/>
          </a:ln>
        </p:spPr>
      </p:pic>
      <p:sp>
        <p:nvSpPr>
          <p:cNvPr id="67589" name="Прямоугольник 5"/>
          <p:cNvSpPr>
            <a:spLocks noChangeArrowheads="1"/>
          </p:cNvSpPr>
          <p:nvPr/>
        </p:nvSpPr>
        <p:spPr bwMode="auto">
          <a:xfrm>
            <a:off x="152400" y="5486400"/>
            <a:ext cx="4419600" cy="2308324"/>
          </a:xfrm>
          <a:prstGeom prst="rect">
            <a:avLst/>
          </a:prstGeom>
          <a:noFill/>
          <a:ln w="9525">
            <a:noFill/>
            <a:miter lim="800000"/>
            <a:headEnd/>
            <a:tailEnd/>
          </a:ln>
        </p:spPr>
        <p:txBody>
          <a:bodyPr>
            <a:spAutoFit/>
          </a:bodyPr>
          <a:lstStyle/>
          <a:p>
            <a:r>
              <a:rPr lang="ru-RU" b="1" i="1">
                <a:solidFill>
                  <a:srgbClr val="00B050"/>
                </a:solidFill>
              </a:rPr>
              <a:t>Ты оказала честь нам Страна</a:t>
            </a:r>
            <a:br>
              <a:rPr lang="ru-RU" b="1" i="1">
                <a:solidFill>
                  <a:srgbClr val="00B050"/>
                </a:solidFill>
              </a:rPr>
            </a:br>
            <a:r>
              <a:rPr lang="ru-RU" b="1" i="1">
                <a:solidFill>
                  <a:srgbClr val="00B050"/>
                </a:solidFill>
              </a:rPr>
              <a:t>И вручила фуражки зеленые</a:t>
            </a:r>
            <a:br>
              <a:rPr lang="ru-RU" b="1" i="1">
                <a:solidFill>
                  <a:srgbClr val="00B050"/>
                </a:solidFill>
              </a:rPr>
            </a:br>
            <a:r>
              <a:rPr lang="ru-RU" b="1" i="1">
                <a:solidFill>
                  <a:srgbClr val="00B050"/>
                </a:solidFill>
              </a:rPr>
              <a:t>Знает каждый из нас, не для слабых она</a:t>
            </a:r>
            <a:br>
              <a:rPr lang="ru-RU" b="1" i="1">
                <a:solidFill>
                  <a:srgbClr val="00B050"/>
                </a:solidFill>
              </a:rPr>
            </a:br>
            <a:r>
              <a:rPr lang="ru-RU" b="1" i="1">
                <a:solidFill>
                  <a:srgbClr val="00B050"/>
                </a:solidFill>
              </a:rPr>
              <a:t>Пограничная служба бессонная</a:t>
            </a:r>
            <a:br>
              <a:rPr lang="ru-RU" b="1" i="1">
                <a:solidFill>
                  <a:srgbClr val="00B050"/>
                </a:solidFill>
              </a:rPr>
            </a:br>
            <a:r>
              <a:rPr lang="ru-RU" b="1" i="1">
                <a:solidFill>
                  <a:srgbClr val="FF0000"/>
                </a:solidFill>
              </a:rPr>
              <a:t/>
            </a:r>
            <a:br>
              <a:rPr lang="ru-RU" b="1" i="1">
                <a:solidFill>
                  <a:srgbClr val="FF0000"/>
                </a:solidFill>
              </a:rPr>
            </a:br>
            <a:r>
              <a:rPr lang="ru-RU"/>
              <a:t> </a:t>
            </a:r>
            <a:br>
              <a:rPr lang="ru-RU"/>
            </a:br>
            <a:r>
              <a:rPr lang="ru-RU"/>
              <a:t/>
            </a:r>
            <a:br>
              <a:rPr lang="ru-RU"/>
            </a:br>
            <a:endParaRPr lang="ru-RU"/>
          </a:p>
        </p:txBody>
      </p:sp>
      <p:sp>
        <p:nvSpPr>
          <p:cNvPr id="67590" name="Прямоугольник 6"/>
          <p:cNvSpPr>
            <a:spLocks noChangeArrowheads="1"/>
          </p:cNvSpPr>
          <p:nvPr/>
        </p:nvSpPr>
        <p:spPr bwMode="auto">
          <a:xfrm>
            <a:off x="4648200" y="5486401"/>
            <a:ext cx="4495800" cy="1200329"/>
          </a:xfrm>
          <a:prstGeom prst="rect">
            <a:avLst/>
          </a:prstGeom>
          <a:noFill/>
          <a:ln w="9525">
            <a:noFill/>
            <a:miter lim="800000"/>
            <a:headEnd/>
            <a:tailEnd/>
          </a:ln>
        </p:spPr>
        <p:txBody>
          <a:bodyPr>
            <a:spAutoFit/>
          </a:bodyPr>
          <a:lstStyle/>
          <a:p>
            <a:r>
              <a:rPr lang="ru-RU" b="1" i="1">
                <a:solidFill>
                  <a:srgbClr val="00B050"/>
                </a:solidFill>
              </a:rPr>
              <a:t>Беречь границу родную -наш долг боевой</a:t>
            </a:r>
            <a:br>
              <a:rPr lang="ru-RU" b="1" i="1">
                <a:solidFill>
                  <a:srgbClr val="00B050"/>
                </a:solidFill>
              </a:rPr>
            </a:br>
            <a:r>
              <a:rPr lang="ru-RU" b="1" i="1">
                <a:solidFill>
                  <a:srgbClr val="00B050"/>
                </a:solidFill>
              </a:rPr>
              <a:t>Судьбой такою мы всегда гордимся</a:t>
            </a:r>
            <a:br>
              <a:rPr lang="ru-RU" b="1" i="1">
                <a:solidFill>
                  <a:srgbClr val="00B050"/>
                </a:solidFill>
              </a:rPr>
            </a:br>
            <a:r>
              <a:rPr lang="ru-RU" b="1" i="1">
                <a:solidFill>
                  <a:srgbClr val="00B050"/>
                </a:solidFill>
              </a:rPr>
              <a:t>И готовы забыть мы граничный покой</a:t>
            </a:r>
            <a:br>
              <a:rPr lang="ru-RU" b="1" i="1">
                <a:solidFill>
                  <a:srgbClr val="00B050"/>
                </a:solidFill>
              </a:rPr>
            </a:br>
            <a:r>
              <a:rPr lang="ru-RU" b="1" i="1">
                <a:solidFill>
                  <a:srgbClr val="00B050"/>
                </a:solidFill>
              </a:rPr>
              <a:t>Лишь была бы спокойна граница</a:t>
            </a:r>
          </a:p>
        </p:txBody>
      </p:sp>
    </p:spTree>
  </p:cSld>
  <p:clrMapOvr>
    <a:masterClrMapping/>
  </p:clrMapOvr>
  <p:transition advClick="0" advTm="18313"/>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Содержимое 8" descr="Изображение 028.jpg"/>
          <p:cNvPicPr>
            <a:picLocks noChangeAspect="1"/>
          </p:cNvPicPr>
          <p:nvPr/>
        </p:nvPicPr>
        <p:blipFill>
          <a:blip r:embed="rId2" cstate="print"/>
          <a:srcRect/>
          <a:stretch>
            <a:fillRect/>
          </a:stretch>
        </p:blipFill>
        <p:spPr bwMode="auto">
          <a:xfrm>
            <a:off x="0" y="2362200"/>
            <a:ext cx="2954215" cy="4191000"/>
          </a:xfrm>
          <a:prstGeom prst="rect">
            <a:avLst/>
          </a:prstGeom>
          <a:noFill/>
          <a:ln w="9525">
            <a:noFill/>
            <a:miter lim="800000"/>
            <a:headEnd/>
            <a:tailEnd/>
          </a:ln>
        </p:spPr>
      </p:pic>
      <p:pic>
        <p:nvPicPr>
          <p:cNvPr id="68611" name="Содержимое 8" descr="Изображение 028.jpg"/>
          <p:cNvPicPr>
            <a:picLocks noChangeAspect="1"/>
          </p:cNvPicPr>
          <p:nvPr/>
        </p:nvPicPr>
        <p:blipFill>
          <a:blip r:embed="rId3" cstate="print"/>
          <a:srcRect/>
          <a:stretch>
            <a:fillRect/>
          </a:stretch>
        </p:blipFill>
        <p:spPr bwMode="auto">
          <a:xfrm>
            <a:off x="6223489" y="2362201"/>
            <a:ext cx="2920511" cy="4295775"/>
          </a:xfrm>
          <a:prstGeom prst="rect">
            <a:avLst/>
          </a:prstGeom>
          <a:noFill/>
          <a:ln w="9525">
            <a:noFill/>
            <a:miter lim="800000"/>
            <a:headEnd/>
            <a:tailEnd/>
          </a:ln>
        </p:spPr>
      </p:pic>
      <p:pic>
        <p:nvPicPr>
          <p:cNvPr id="68612" name="Содержимое 8" descr="Изображение 028.jpg"/>
          <p:cNvPicPr>
            <a:picLocks noChangeAspect="1"/>
          </p:cNvPicPr>
          <p:nvPr/>
        </p:nvPicPr>
        <p:blipFill>
          <a:blip r:embed="rId4" cstate="print"/>
          <a:srcRect/>
          <a:stretch>
            <a:fillRect/>
          </a:stretch>
        </p:blipFill>
        <p:spPr bwMode="auto">
          <a:xfrm>
            <a:off x="3048000" y="152400"/>
            <a:ext cx="3124200" cy="4821238"/>
          </a:xfrm>
          <a:prstGeom prst="rect">
            <a:avLst/>
          </a:prstGeom>
          <a:noFill/>
          <a:ln w="9525">
            <a:noFill/>
            <a:miter lim="800000"/>
            <a:headEnd/>
            <a:tailEnd/>
          </a:ln>
        </p:spPr>
      </p:pic>
      <p:sp>
        <p:nvSpPr>
          <p:cNvPr id="68613" name="Прямоугольник 5"/>
          <p:cNvSpPr>
            <a:spLocks noChangeArrowheads="1"/>
          </p:cNvSpPr>
          <p:nvPr/>
        </p:nvSpPr>
        <p:spPr bwMode="auto">
          <a:xfrm>
            <a:off x="457200" y="1"/>
            <a:ext cx="2667000" cy="3140075"/>
          </a:xfrm>
          <a:prstGeom prst="rect">
            <a:avLst/>
          </a:prstGeom>
          <a:noFill/>
          <a:ln w="9525">
            <a:noFill/>
            <a:miter lim="800000"/>
            <a:headEnd/>
            <a:tailEnd/>
          </a:ln>
        </p:spPr>
        <p:txBody>
          <a:bodyPr>
            <a:spAutoFit/>
          </a:bodyPr>
          <a:lstStyle/>
          <a:p>
            <a:r>
              <a:rPr lang="ru-RU" i="1"/>
              <a:t>Пусть метель и пурга </a:t>
            </a:r>
            <a:br>
              <a:rPr lang="ru-RU" i="1"/>
            </a:br>
            <a:r>
              <a:rPr lang="ru-RU" i="1"/>
              <a:t>Мы не пустим врага! </a:t>
            </a:r>
            <a:br>
              <a:rPr lang="ru-RU" i="1"/>
            </a:br>
            <a:r>
              <a:rPr lang="ru-RU" i="1"/>
              <a:t>На границах у нас </a:t>
            </a:r>
            <a:br>
              <a:rPr lang="ru-RU" i="1"/>
            </a:br>
            <a:r>
              <a:rPr lang="ru-RU" i="1"/>
              <a:t>Все отличники. </a:t>
            </a:r>
            <a:br>
              <a:rPr lang="ru-RU" i="1"/>
            </a:br>
            <a:r>
              <a:rPr lang="ru-RU" i="1"/>
              <a:t>Ни в метель, ни в пургу </a:t>
            </a:r>
            <a:br>
              <a:rPr lang="ru-RU" i="1"/>
            </a:br>
            <a:r>
              <a:rPr lang="ru-RU" i="1"/>
              <a:t>Не пробраться врагу! </a:t>
            </a:r>
            <a:br>
              <a:rPr lang="ru-RU" i="1"/>
            </a:br>
            <a:r>
              <a:rPr lang="ru-RU" i="1"/>
              <a:t>День и ночь начеку</a:t>
            </a:r>
            <a:br>
              <a:rPr lang="ru-RU" i="1"/>
            </a:br>
            <a:r>
              <a:rPr lang="ru-RU" i="1"/>
              <a:t>Пограничники! </a:t>
            </a:r>
            <a:r>
              <a:rPr lang="ru-RU"/>
              <a:t/>
            </a:r>
            <a:br>
              <a:rPr lang="ru-RU"/>
            </a:br>
            <a:r>
              <a:rPr lang="ru-RU"/>
              <a:t/>
            </a:r>
            <a:br>
              <a:rPr lang="ru-RU"/>
            </a:br>
            <a:r>
              <a:rPr lang="ru-RU"/>
              <a:t/>
            </a:r>
            <a:br>
              <a:rPr lang="ru-RU"/>
            </a:br>
            <a:endParaRPr lang="ru-RU"/>
          </a:p>
        </p:txBody>
      </p:sp>
      <p:sp>
        <p:nvSpPr>
          <p:cNvPr id="68614" name="Прямоугольник 6"/>
          <p:cNvSpPr>
            <a:spLocks noChangeArrowheads="1"/>
          </p:cNvSpPr>
          <p:nvPr/>
        </p:nvSpPr>
        <p:spPr bwMode="auto">
          <a:xfrm>
            <a:off x="6400800" y="1"/>
            <a:ext cx="2743200" cy="2308225"/>
          </a:xfrm>
          <a:prstGeom prst="rect">
            <a:avLst/>
          </a:prstGeom>
          <a:noFill/>
          <a:ln w="9525">
            <a:noFill/>
            <a:miter lim="800000"/>
            <a:headEnd/>
            <a:tailEnd/>
          </a:ln>
        </p:spPr>
        <p:txBody>
          <a:bodyPr>
            <a:spAutoFit/>
          </a:bodyPr>
          <a:lstStyle/>
          <a:p>
            <a:r>
              <a:rPr lang="ru-RU" i="1"/>
              <a:t>Пограничник стоит, </a:t>
            </a:r>
            <a:br>
              <a:rPr lang="ru-RU" i="1"/>
            </a:br>
            <a:r>
              <a:rPr lang="ru-RU" i="1"/>
              <a:t>Нашу землю хранит. </a:t>
            </a:r>
            <a:br>
              <a:rPr lang="ru-RU" i="1"/>
            </a:br>
            <a:r>
              <a:rPr lang="ru-RU" i="1"/>
              <a:t>Он стоит притаясь,</a:t>
            </a:r>
            <a:br>
              <a:rPr lang="ru-RU" i="1"/>
            </a:br>
            <a:r>
              <a:rPr lang="ru-RU" i="1"/>
              <a:t>Не шевелится. </a:t>
            </a:r>
            <a:br>
              <a:rPr lang="ru-RU" i="1"/>
            </a:br>
            <a:r>
              <a:rPr lang="ru-RU" i="1"/>
              <a:t>Встретить пулей готов </a:t>
            </a:r>
            <a:br>
              <a:rPr lang="ru-RU" i="1"/>
            </a:br>
            <a:r>
              <a:rPr lang="ru-RU" i="1"/>
              <a:t>Пограничник врагов, </a:t>
            </a:r>
            <a:br>
              <a:rPr lang="ru-RU" i="1"/>
            </a:br>
            <a:r>
              <a:rPr lang="ru-RU" i="1"/>
              <a:t>А кругом и пурга,</a:t>
            </a:r>
            <a:br>
              <a:rPr lang="ru-RU" i="1"/>
            </a:br>
            <a:r>
              <a:rPr lang="ru-RU" i="1"/>
              <a:t>И метелица! </a:t>
            </a:r>
          </a:p>
        </p:txBody>
      </p:sp>
      <p:sp>
        <p:nvSpPr>
          <p:cNvPr id="68615" name="Прямоугольник 7"/>
          <p:cNvSpPr>
            <a:spLocks noChangeArrowheads="1"/>
          </p:cNvSpPr>
          <p:nvPr/>
        </p:nvSpPr>
        <p:spPr bwMode="auto">
          <a:xfrm>
            <a:off x="2971800" y="5105401"/>
            <a:ext cx="3200400" cy="1846263"/>
          </a:xfrm>
          <a:prstGeom prst="rect">
            <a:avLst/>
          </a:prstGeom>
          <a:noFill/>
          <a:ln w="9525">
            <a:noFill/>
            <a:miter lim="800000"/>
            <a:headEnd/>
            <a:tailEnd/>
          </a:ln>
        </p:spPr>
        <p:txBody>
          <a:bodyPr>
            <a:spAutoFit/>
          </a:bodyPr>
          <a:lstStyle/>
          <a:p>
            <a:pPr algn="ctr"/>
            <a:r>
              <a:rPr lang="ru-RU" sz="3200" b="1">
                <a:solidFill>
                  <a:srgbClr val="00B050"/>
                </a:solidFill>
              </a:rPr>
              <a:t>День и ночь начеку </a:t>
            </a:r>
            <a:br>
              <a:rPr lang="ru-RU" sz="3200" b="1">
                <a:solidFill>
                  <a:srgbClr val="00B050"/>
                </a:solidFill>
              </a:rPr>
            </a:br>
            <a:r>
              <a:rPr lang="ru-RU" sz="3200" b="1">
                <a:solidFill>
                  <a:srgbClr val="00B050"/>
                </a:solidFill>
              </a:rPr>
              <a:t>Пограничники! </a:t>
            </a:r>
            <a:r>
              <a:rPr lang="ru-RU"/>
              <a:t/>
            </a:r>
            <a:br>
              <a:rPr lang="ru-RU"/>
            </a:br>
            <a:endParaRPr lang="ru-RU"/>
          </a:p>
        </p:txBody>
      </p:sp>
    </p:spTree>
  </p:cSld>
  <p:clrMapOvr>
    <a:masterClrMapping/>
  </p:clrMapOvr>
  <p:transition advClick="0" advTm="18765"/>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3" descr="C:\Documents and Settings\Administrator\Desktop\MR900229411.JPG"/>
          <p:cNvPicPr>
            <a:picLocks noChangeAspect="1" noChangeArrowheads="1"/>
          </p:cNvPicPr>
          <p:nvPr/>
        </p:nvPicPr>
        <p:blipFill>
          <a:blip r:embed="rId2" cstate="print"/>
          <a:srcRect/>
          <a:stretch>
            <a:fillRect/>
          </a:stretch>
        </p:blipFill>
        <p:spPr bwMode="auto">
          <a:xfrm>
            <a:off x="4114800" y="533400"/>
            <a:ext cx="5029200" cy="5638800"/>
          </a:xfrm>
          <a:prstGeom prst="rect">
            <a:avLst/>
          </a:prstGeom>
          <a:noFill/>
          <a:ln w="9525">
            <a:noFill/>
            <a:miter lim="800000"/>
            <a:headEnd/>
            <a:tailEnd/>
          </a:ln>
        </p:spPr>
      </p:pic>
      <p:pic>
        <p:nvPicPr>
          <p:cNvPr id="69635" name="Picture 2" descr="C:\Documents and Settings\Administrator\My Documents\Желудкин Руслан\Руслан\Изображение 023.jpg"/>
          <p:cNvPicPr>
            <a:picLocks noChangeAspect="1" noChangeArrowheads="1"/>
          </p:cNvPicPr>
          <p:nvPr/>
        </p:nvPicPr>
        <p:blipFill>
          <a:blip r:embed="rId3" cstate="print"/>
          <a:srcRect/>
          <a:stretch>
            <a:fillRect/>
          </a:stretch>
        </p:blipFill>
        <p:spPr bwMode="auto">
          <a:xfrm>
            <a:off x="0" y="0"/>
            <a:ext cx="4114800" cy="6858000"/>
          </a:xfrm>
          <a:prstGeom prst="rect">
            <a:avLst/>
          </a:prstGeom>
          <a:noFill/>
          <a:ln w="9525">
            <a:noFill/>
            <a:miter lim="800000"/>
            <a:headEnd/>
            <a:tailEnd/>
          </a:ln>
        </p:spPr>
      </p:pic>
      <p:sp>
        <p:nvSpPr>
          <p:cNvPr id="3" name="Прямоугольник 2"/>
          <p:cNvSpPr/>
          <p:nvPr/>
        </p:nvSpPr>
        <p:spPr>
          <a:xfrm>
            <a:off x="4267201" y="1295400"/>
            <a:ext cx="4876801" cy="4616648"/>
          </a:xfrm>
          <a:prstGeom prst="rect">
            <a:avLst/>
          </a:prstGeom>
          <a:noFill/>
        </p:spPr>
        <p:txBody>
          <a:bodyPr>
            <a:spAutoFit/>
          </a:bodyPr>
          <a:lstStyle/>
          <a:p>
            <a:pPr algn="ctr">
              <a:defRPr/>
            </a:pPr>
            <a:r>
              <a:rPr lang="ru-RU"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a:t>
            </a:r>
            <a:r>
              <a:rPr lang="ru-RU" sz="4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В 2009 году, </a:t>
            </a:r>
          </a:p>
          <a:p>
            <a:pPr algn="ctr">
              <a:defRPr/>
            </a:pPr>
            <a:r>
              <a:rPr lang="ru-RU" sz="4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14 июля</a:t>
            </a:r>
          </a:p>
          <a:p>
            <a:pPr algn="ctr">
              <a:defRPr/>
            </a:pPr>
            <a:r>
              <a:rPr lang="ru-RU" sz="4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ему было присвоено</a:t>
            </a:r>
          </a:p>
          <a:p>
            <a:pPr algn="ctr">
              <a:defRPr/>
            </a:pPr>
            <a:r>
              <a:rPr lang="ru-RU" sz="4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звание</a:t>
            </a:r>
          </a:p>
          <a:p>
            <a:pPr algn="ctr">
              <a:defRPr/>
            </a:pPr>
            <a:r>
              <a:rPr lang="ru-RU" sz="4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подполковник.</a:t>
            </a:r>
          </a:p>
        </p:txBody>
      </p:sp>
    </p:spTree>
  </p:cSld>
  <p:clrMapOvr>
    <a:masterClrMapping/>
  </p:clrMapOvr>
  <p:transition advClick="0" advTm="10000"/>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Заголовок 1"/>
          <p:cNvSpPr>
            <a:spLocks noGrp="1"/>
          </p:cNvSpPr>
          <p:nvPr>
            <p:ph type="title"/>
          </p:nvPr>
        </p:nvSpPr>
        <p:spPr>
          <a:xfrm>
            <a:off x="3962400" y="457200"/>
            <a:ext cx="4953000" cy="3200400"/>
          </a:xfrm>
        </p:spPr>
        <p:txBody>
          <a:bodyPr>
            <a:normAutofit fontScale="90000"/>
          </a:bodyPr>
          <a:lstStyle/>
          <a:p>
            <a:pPr algn="l"/>
            <a:r>
              <a:rPr lang="ru-RU" sz="2400" b="1" smtClean="0">
                <a:solidFill>
                  <a:srgbClr val="0070C0"/>
                </a:solidFill>
              </a:rPr>
              <a:t>       Желудкин Руслан Николаевич, участник контертеррористических операций на территории Республики Дагестан, ветеран боевых действий, награжден медалью ФСБ Российской Федерации «За отличие в военной службе», памятным нагрудным знаком «Аргунский пограничный отряд».  </a:t>
            </a:r>
          </a:p>
        </p:txBody>
      </p:sp>
      <p:pic>
        <p:nvPicPr>
          <p:cNvPr id="70659" name="Содержимое 3" descr="Копия Изображение 007.jpg"/>
          <p:cNvPicPr>
            <a:picLocks noGrp="1" noChangeAspect="1"/>
          </p:cNvPicPr>
          <p:nvPr>
            <p:ph idx="1"/>
          </p:nvPr>
        </p:nvPicPr>
        <p:blipFill>
          <a:blip r:embed="rId2" cstate="print"/>
          <a:srcRect/>
          <a:stretch>
            <a:fillRect/>
          </a:stretch>
        </p:blipFill>
        <p:spPr>
          <a:xfrm>
            <a:off x="228600" y="4235450"/>
            <a:ext cx="8714643" cy="2622550"/>
          </a:xfrm>
        </p:spPr>
      </p:pic>
      <p:pic>
        <p:nvPicPr>
          <p:cNvPr id="70660" name="Picture 3" descr="C:\Documents and Settings\USER\Мои документы\ВИДЕОТЕКА\День Победы\День Победы 2009\Копия (2) SDC12038.JPG"/>
          <p:cNvPicPr>
            <a:picLocks noChangeAspect="1" noChangeArrowheads="1"/>
          </p:cNvPicPr>
          <p:nvPr/>
        </p:nvPicPr>
        <p:blipFill>
          <a:blip r:embed="rId3" cstate="print"/>
          <a:srcRect/>
          <a:stretch>
            <a:fillRect/>
          </a:stretch>
        </p:blipFill>
        <p:spPr bwMode="auto">
          <a:xfrm>
            <a:off x="381000" y="152401"/>
            <a:ext cx="3352800" cy="3965575"/>
          </a:xfrm>
          <a:prstGeom prst="rect">
            <a:avLst/>
          </a:prstGeom>
          <a:noFill/>
          <a:ln w="9525">
            <a:noFill/>
            <a:miter lim="800000"/>
            <a:headEnd/>
            <a:tailEnd/>
          </a:ln>
        </p:spPr>
      </p:pic>
    </p:spTree>
  </p:cSld>
  <p:clrMapOvr>
    <a:masterClrMapping/>
  </p:clrMapOvr>
  <p:transition advClick="0" advTm="13000"/>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Documents and Settings\Administrator\My Documents\Картинки Жендоса\Картинки\Img 1230.jpg"/>
          <p:cNvPicPr>
            <a:picLocks noChangeAspect="1" noChangeArrowheads="1"/>
          </p:cNvPicPr>
          <p:nvPr/>
        </p:nvPicPr>
        <p:blipFill>
          <a:blip r:embed="rId2" cstate="print"/>
          <a:srcRect/>
          <a:stretch>
            <a:fillRect/>
          </a:stretch>
        </p:blipFill>
        <p:spPr bwMode="auto">
          <a:xfrm>
            <a:off x="-64477" y="0"/>
            <a:ext cx="9208477" cy="6858000"/>
          </a:xfrm>
          <a:prstGeom prst="rect">
            <a:avLst/>
          </a:prstGeom>
          <a:noFill/>
          <a:ln w="9525">
            <a:noFill/>
            <a:miter lim="800000"/>
            <a:headEnd/>
            <a:tailEnd/>
          </a:ln>
        </p:spPr>
      </p:pic>
      <p:sp>
        <p:nvSpPr>
          <p:cNvPr id="71683" name="Прямоугольник 2"/>
          <p:cNvSpPr>
            <a:spLocks noChangeArrowheads="1"/>
          </p:cNvSpPr>
          <p:nvPr/>
        </p:nvSpPr>
        <p:spPr bwMode="auto">
          <a:xfrm>
            <a:off x="0" y="228601"/>
            <a:ext cx="9144000" cy="6124754"/>
          </a:xfrm>
          <a:prstGeom prst="rect">
            <a:avLst/>
          </a:prstGeom>
          <a:noFill/>
          <a:ln w="9525">
            <a:noFill/>
            <a:miter lim="800000"/>
            <a:headEnd/>
            <a:tailEnd/>
          </a:ln>
        </p:spPr>
        <p:txBody>
          <a:bodyPr>
            <a:spAutoFit/>
          </a:bodyPr>
          <a:lstStyle/>
          <a:p>
            <a:pPr algn="ctr"/>
            <a:r>
              <a:rPr lang="ru-RU" sz="2800">
                <a:solidFill>
                  <a:schemeClr val="bg1"/>
                </a:solidFill>
                <a:latin typeface="Times New Roman" pitchFamily="18" charset="0"/>
                <a:cs typeface="Times New Roman" pitchFamily="18" charset="0"/>
              </a:rPr>
              <a:t>Руслан Николаевич , заместитель начальника отдела по оперативно-розыскной деятельности погранзаставы «Зехида»,  местный лесник Камалудин Рамазанов и неработающий житель села Междуречье Садул Камилов были найдены в лесу неподалеку от границы с Грузией. Как сообщают российские СМИ, тела всех троих были обнаружены неподалеку от временного базового лагеря боевиков. Личное оружие подполковника исчезло. В тайнике рядом с блиндажом обнаружены запасы продовольствия и обмундирование. Подполковник Руслан Желудкин исчез 22 августа. О пропаже пограничного офицера стало известно, когда в Цумадинском районе Дагестана было найдено тело его водителя. Самого подполковника смогли обнаружить только 23 августа.  </a:t>
            </a:r>
          </a:p>
        </p:txBody>
      </p:sp>
    </p:spTree>
  </p:cSld>
  <p:clrMapOvr>
    <a:masterClrMapping/>
  </p:clrMapOvr>
  <p:transition advClick="0" advTm="20000"/>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4" descr="C:\Documents and Settings\Administrator\My Documents\Картинки Жендоса\Картинки\Img 1216.jpg"/>
          <p:cNvPicPr>
            <a:picLocks noChangeAspect="1" noChangeArrowheads="1"/>
          </p:cNvPicPr>
          <p:nvPr/>
        </p:nvPicPr>
        <p:blipFill>
          <a:blip r:embed="rId3" cstate="print"/>
          <a:srcRect/>
          <a:stretch>
            <a:fillRect/>
          </a:stretch>
        </p:blipFill>
        <p:spPr bwMode="auto">
          <a:xfrm>
            <a:off x="0" y="0"/>
            <a:ext cx="9208477" cy="6858000"/>
          </a:xfrm>
          <a:prstGeom prst="rect">
            <a:avLst/>
          </a:prstGeom>
          <a:noFill/>
          <a:ln w="9525">
            <a:noFill/>
            <a:miter lim="800000"/>
            <a:headEnd/>
            <a:tailEnd/>
          </a:ln>
        </p:spPr>
      </p:pic>
      <p:sp>
        <p:nvSpPr>
          <p:cNvPr id="3" name="Прямоугольник 2"/>
          <p:cNvSpPr/>
          <p:nvPr/>
        </p:nvSpPr>
        <p:spPr>
          <a:xfrm>
            <a:off x="-1" y="1"/>
            <a:ext cx="9144001" cy="5970865"/>
          </a:xfrm>
          <a:prstGeom prst="rect">
            <a:avLst/>
          </a:prstGeom>
          <a:noFill/>
        </p:spPr>
        <p:txBody>
          <a:bodyPr>
            <a:spAutoFit/>
          </a:bodyPr>
          <a:lstStyle/>
          <a:p>
            <a:pPr algn="ctr">
              <a:defRPr/>
            </a:pPr>
            <a:r>
              <a:rPr lang="ru-RU"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ru-RU" sz="5400" b="1" dirty="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rPr>
              <a:t>Руслан Николаевич </a:t>
            </a:r>
            <a:r>
              <a:rPr lang="ru-RU" sz="5400" b="1" dirty="0" err="1">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rPr>
              <a:t>Желудкин</a:t>
            </a:r>
            <a:endParaRPr lang="ru-RU" sz="5400" b="1" dirty="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endParaRPr>
          </a:p>
          <a:p>
            <a:pPr algn="ctr">
              <a:defRPr/>
            </a:pPr>
            <a:endParaRPr lang="ru-RU" sz="5400" b="1" dirty="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endParaRPr>
          </a:p>
          <a:p>
            <a:pPr algn="ctr">
              <a:defRPr/>
            </a:pPr>
            <a:r>
              <a:rPr lang="ru-RU" sz="4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погиб 22 августа 2010 года при исполнении воинского долга на территории Республики Дагестан.</a:t>
            </a:r>
          </a:p>
          <a:p>
            <a:pPr algn="ctr">
              <a:defRPr/>
            </a:pPr>
            <a:r>
              <a:rPr lang="ru-RU" sz="4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Награжден «Орденом Мужества» посмертно.</a:t>
            </a:r>
          </a:p>
        </p:txBody>
      </p:sp>
      <p:pic>
        <p:nvPicPr>
          <p:cNvPr id="7" name="686_Oleg_gazmanov-gospoda_oficery.mp3">
            <a:hlinkClick r:id="" action="ppaction://media"/>
          </p:cNvPr>
          <p:cNvPicPr>
            <a:picLocks noRot="1" noChangeAspect="1"/>
          </p:cNvPicPr>
          <p:nvPr>
            <a:audioFile r:link="rId1"/>
          </p:nvPr>
        </p:nvPicPr>
        <p:blipFill>
          <a:blip r:embed="rId4" cstate="print"/>
          <a:stretch>
            <a:fillRect/>
          </a:stretch>
        </p:blipFill>
        <p:spPr>
          <a:xfrm>
            <a:off x="8286776" y="6000768"/>
            <a:ext cx="304800" cy="304800"/>
          </a:xfrm>
          <a:prstGeom prst="rect">
            <a:avLst/>
          </a:prstGeom>
        </p:spPr>
      </p:pic>
    </p:spTree>
  </p:cSld>
  <p:clrMapOvr>
    <a:masterClrMapping/>
  </p:clrMapOvr>
  <p:transition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Заголовок 1"/>
          <p:cNvSpPr>
            <a:spLocks noGrp="1"/>
          </p:cNvSpPr>
          <p:nvPr>
            <p:ph type="title"/>
          </p:nvPr>
        </p:nvSpPr>
        <p:spPr/>
        <p:txBody>
          <a:bodyPr/>
          <a:lstStyle/>
          <a:p>
            <a:endParaRPr lang="ru-RU" smtClean="0"/>
          </a:p>
        </p:txBody>
      </p:sp>
      <p:pic>
        <p:nvPicPr>
          <p:cNvPr id="73731" name="Picture 3" descr="C:\Documents and Settings\Administrator\My Documents\Картинки Жендоса\Картинки\Img 1209.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Прямоугольник 5"/>
          <p:cNvSpPr/>
          <p:nvPr/>
        </p:nvSpPr>
        <p:spPr>
          <a:xfrm>
            <a:off x="2819400" y="1524000"/>
            <a:ext cx="6324601" cy="3539430"/>
          </a:xfrm>
          <a:prstGeom prst="rect">
            <a:avLst/>
          </a:prstGeom>
          <a:noFill/>
        </p:spPr>
        <p:txBody>
          <a:bodyPr>
            <a:spAutoFit/>
          </a:bodyPr>
          <a:lstStyle/>
          <a:p>
            <a:pPr algn="ctr">
              <a:defRPr/>
            </a:pP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t>Когда-нибудь судьбу перелистать</a:t>
            </a:r>
            <a:b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t>Позволят нам единственные строки.</a:t>
            </a:r>
            <a:b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t>Живым крестом благословляла мать</a:t>
            </a:r>
            <a:b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t>Твои дороги и твои тревоги.</a:t>
            </a:r>
            <a:b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t>Благословляла сердцем и рукой,</a:t>
            </a:r>
            <a:b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t>На ратный праздник доблести и славы.</a:t>
            </a:r>
            <a:b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t>Молитва стала первою строкой</a:t>
            </a:r>
            <a:b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t>Живым щитом на рубеже Державы.</a:t>
            </a:r>
          </a:p>
        </p:txBody>
      </p:sp>
      <p:pic>
        <p:nvPicPr>
          <p:cNvPr id="1026" name="Picture 2" descr="C:\Documents and Settings\USER\Мои документы\Фотографии\День Победы 2009 год\Копия ST831297.JPG"/>
          <p:cNvPicPr>
            <a:picLocks noChangeAspect="1" noChangeArrowheads="1"/>
          </p:cNvPicPr>
          <p:nvPr/>
        </p:nvPicPr>
        <p:blipFill>
          <a:blip r:embed="rId3" cstate="print"/>
          <a:srcRect/>
          <a:stretch>
            <a:fillRect/>
          </a:stretch>
        </p:blipFill>
        <p:spPr bwMode="auto">
          <a:xfrm>
            <a:off x="152400" y="0"/>
            <a:ext cx="2667000" cy="6858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advClick="0" advTm="19937"/>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Заголовок 1"/>
          <p:cNvSpPr>
            <a:spLocks noGrp="1"/>
          </p:cNvSpPr>
          <p:nvPr>
            <p:ph type="title"/>
          </p:nvPr>
        </p:nvSpPr>
        <p:spPr/>
        <p:txBody>
          <a:bodyPr/>
          <a:lstStyle/>
          <a:p>
            <a:endParaRPr lang="ru-RU" smtClean="0"/>
          </a:p>
        </p:txBody>
      </p:sp>
      <p:pic>
        <p:nvPicPr>
          <p:cNvPr id="74755" name="Содержимое 3" descr="DSC_1147.JPG"/>
          <p:cNvPicPr>
            <a:picLocks noGrp="1" noChangeAspect="1"/>
          </p:cNvPicPr>
          <p:nvPr>
            <p:ph idx="1"/>
          </p:nvPr>
        </p:nvPicPr>
        <p:blipFill>
          <a:blip r:embed="rId2" cstate="print"/>
          <a:srcRect/>
          <a:stretch>
            <a:fillRect/>
          </a:stretch>
        </p:blipFill>
        <p:spPr>
          <a:xfrm>
            <a:off x="133351" y="0"/>
            <a:ext cx="4610100" cy="3321050"/>
          </a:xfrm>
        </p:spPr>
      </p:pic>
      <p:pic>
        <p:nvPicPr>
          <p:cNvPr id="74756" name="Содержимое 3" descr="DSC_1147.JPG"/>
          <p:cNvPicPr>
            <a:picLocks noChangeAspect="1"/>
          </p:cNvPicPr>
          <p:nvPr/>
        </p:nvPicPr>
        <p:blipFill>
          <a:blip r:embed="rId3" cstate="print"/>
          <a:srcRect/>
          <a:stretch>
            <a:fillRect/>
          </a:stretch>
        </p:blipFill>
        <p:spPr bwMode="auto">
          <a:xfrm>
            <a:off x="4513385" y="0"/>
            <a:ext cx="4630615" cy="3335338"/>
          </a:xfrm>
          <a:prstGeom prst="rect">
            <a:avLst/>
          </a:prstGeom>
          <a:noFill/>
          <a:ln w="9525">
            <a:noFill/>
            <a:miter lim="800000"/>
            <a:headEnd/>
            <a:tailEnd/>
          </a:ln>
        </p:spPr>
      </p:pic>
      <p:pic>
        <p:nvPicPr>
          <p:cNvPr id="74757" name="Содержимое 3" descr="DSC_1147.JPG"/>
          <p:cNvPicPr>
            <a:picLocks noChangeAspect="1"/>
          </p:cNvPicPr>
          <p:nvPr/>
        </p:nvPicPr>
        <p:blipFill>
          <a:blip r:embed="rId4" cstate="print"/>
          <a:srcRect/>
          <a:stretch>
            <a:fillRect/>
          </a:stretch>
        </p:blipFill>
        <p:spPr bwMode="auto">
          <a:xfrm>
            <a:off x="0" y="1"/>
            <a:ext cx="4784481" cy="3446463"/>
          </a:xfrm>
          <a:prstGeom prst="rect">
            <a:avLst/>
          </a:prstGeom>
          <a:noFill/>
          <a:ln w="9525">
            <a:noFill/>
            <a:miter lim="800000"/>
            <a:headEnd/>
            <a:tailEnd/>
          </a:ln>
        </p:spPr>
      </p:pic>
      <p:pic>
        <p:nvPicPr>
          <p:cNvPr id="74758" name="Содержимое 3" descr="DSC_1147.JPG"/>
          <p:cNvPicPr>
            <a:picLocks noChangeAspect="1"/>
          </p:cNvPicPr>
          <p:nvPr/>
        </p:nvPicPr>
        <p:blipFill>
          <a:blip r:embed="rId5" cstate="print"/>
          <a:srcRect/>
          <a:stretch>
            <a:fillRect/>
          </a:stretch>
        </p:blipFill>
        <p:spPr bwMode="auto">
          <a:xfrm>
            <a:off x="4359520" y="3349626"/>
            <a:ext cx="4784480" cy="3508375"/>
          </a:xfrm>
          <a:prstGeom prst="rect">
            <a:avLst/>
          </a:prstGeom>
          <a:noFill/>
          <a:ln w="9525">
            <a:noFill/>
            <a:miter lim="800000"/>
            <a:headEnd/>
            <a:tailEnd/>
          </a:ln>
        </p:spPr>
      </p:pic>
      <p:pic>
        <p:nvPicPr>
          <p:cNvPr id="74759" name="Содержимое 3" descr="DSC_1147.JPG"/>
          <p:cNvPicPr>
            <a:picLocks noChangeAspect="1"/>
          </p:cNvPicPr>
          <p:nvPr/>
        </p:nvPicPr>
        <p:blipFill>
          <a:blip r:embed="rId6" cstate="print"/>
          <a:srcRect/>
          <a:stretch>
            <a:fillRect/>
          </a:stretch>
        </p:blipFill>
        <p:spPr bwMode="auto">
          <a:xfrm>
            <a:off x="0" y="3411538"/>
            <a:ext cx="4784481" cy="3446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Заголовок 1"/>
          <p:cNvSpPr>
            <a:spLocks noGrp="1"/>
          </p:cNvSpPr>
          <p:nvPr>
            <p:ph type="title"/>
          </p:nvPr>
        </p:nvSpPr>
        <p:spPr>
          <a:xfrm>
            <a:off x="4914900" y="890588"/>
            <a:ext cx="4229100" cy="1143000"/>
          </a:xfrm>
        </p:spPr>
        <p:txBody>
          <a:bodyPr>
            <a:normAutofit fontScale="90000"/>
          </a:bodyPr>
          <a:lstStyle/>
          <a:p>
            <a:r>
              <a:rPr lang="ru-RU" sz="3600" smtClean="0"/>
              <a:t>В августе 2011 года по маршруту Новочебоксарск – Ачакасы состоялся велопробег</a:t>
            </a:r>
          </a:p>
        </p:txBody>
      </p:sp>
      <p:pic>
        <p:nvPicPr>
          <p:cNvPr id="75779" name="Содержимое 4" descr="SAM_6509.JPG"/>
          <p:cNvPicPr>
            <a:picLocks noGrp="1" noChangeAspect="1"/>
          </p:cNvPicPr>
          <p:nvPr>
            <p:ph sz="half" idx="1"/>
          </p:nvPr>
        </p:nvPicPr>
        <p:blipFill>
          <a:blip r:embed="rId2" cstate="print"/>
          <a:srcRect/>
          <a:stretch>
            <a:fillRect/>
          </a:stretch>
        </p:blipFill>
        <p:spPr>
          <a:xfrm>
            <a:off x="1" y="1"/>
            <a:ext cx="4832838" cy="3927475"/>
          </a:xfrm>
        </p:spPr>
      </p:pic>
      <p:pic>
        <p:nvPicPr>
          <p:cNvPr id="75780" name="Содержимое 5" descr="SAM_6500.JPG"/>
          <p:cNvPicPr>
            <a:picLocks noGrp="1" noChangeAspect="1"/>
          </p:cNvPicPr>
          <p:nvPr>
            <p:ph sz="half" idx="2"/>
          </p:nvPr>
        </p:nvPicPr>
        <p:blipFill>
          <a:blip r:embed="rId3" cstate="print"/>
          <a:srcRect/>
          <a:stretch>
            <a:fillRect/>
          </a:stretch>
        </p:blipFill>
        <p:spPr>
          <a:xfrm>
            <a:off x="4327281" y="2944814"/>
            <a:ext cx="4816719" cy="3913187"/>
          </a:xfrm>
        </p:spPr>
      </p:pic>
      <p:sp>
        <p:nvSpPr>
          <p:cNvPr id="7" name="TextBox 6"/>
          <p:cNvSpPr txBox="1"/>
          <p:nvPr/>
        </p:nvSpPr>
        <p:spPr>
          <a:xfrm>
            <a:off x="186104" y="4062414"/>
            <a:ext cx="3892062" cy="2862322"/>
          </a:xfrm>
          <a:prstGeom prst="rect">
            <a:avLst/>
          </a:prstGeom>
          <a:noFill/>
        </p:spPr>
        <p:txBody>
          <a:bodyPr>
            <a:spAutoFit/>
          </a:bodyPr>
          <a:lstStyle/>
          <a:p>
            <a:pPr>
              <a:defRPr/>
            </a:pPr>
            <a:r>
              <a:rPr lang="ru-RU" sz="3600" dirty="0">
                <a:latin typeface="+mn-lt"/>
              </a:rPr>
              <a:t>в честь подполковника ФСБ </a:t>
            </a:r>
            <a:r>
              <a:rPr lang="ru-RU" sz="3600" dirty="0" err="1">
                <a:latin typeface="+mn-lt"/>
              </a:rPr>
              <a:t>Желудкина</a:t>
            </a:r>
            <a:r>
              <a:rPr lang="ru-RU" sz="3600" dirty="0">
                <a:latin typeface="+mn-lt"/>
              </a:rPr>
              <a:t> Руслана Николаевича.</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Содержимое 2"/>
          <p:cNvSpPr>
            <a:spLocks noGrp="1"/>
          </p:cNvSpPr>
          <p:nvPr>
            <p:ph idx="1"/>
          </p:nvPr>
        </p:nvSpPr>
        <p:spPr>
          <a:xfrm>
            <a:off x="199293" y="773114"/>
            <a:ext cx="8702920" cy="2922587"/>
          </a:xfrm>
        </p:spPr>
        <p:txBody>
          <a:bodyPr>
            <a:normAutofit lnSpcReduction="10000"/>
          </a:bodyPr>
          <a:lstStyle/>
          <a:p>
            <a:pPr>
              <a:buFont typeface="Arial" charset="0"/>
              <a:buNone/>
            </a:pPr>
            <a:r>
              <a:rPr lang="ru-RU" smtClean="0"/>
              <a:t>		</a:t>
            </a:r>
            <a:r>
              <a:rPr lang="ru-RU" b="1" smtClean="0">
                <a:solidFill>
                  <a:srgbClr val="002060"/>
                </a:solidFill>
              </a:rPr>
              <a:t>Подвиг Руслана и его бойцов стоит в одном ряду с бессмертными подвигами Героев Великой Отечественной войны: Н. Гастелло, А. Матросова и тысяч других героев Великой Отечественной войны. </a:t>
            </a:r>
          </a:p>
          <a:p>
            <a:pPr>
              <a:buFont typeface="Arial" charset="0"/>
              <a:buNone/>
            </a:pPr>
            <a:r>
              <a:rPr lang="ru-RU" smtClean="0"/>
              <a:t>		</a:t>
            </a:r>
          </a:p>
        </p:txBody>
      </p:sp>
      <p:sp>
        <p:nvSpPr>
          <p:cNvPr id="4" name="Прямоугольник 3"/>
          <p:cNvSpPr/>
          <p:nvPr/>
        </p:nvSpPr>
        <p:spPr>
          <a:xfrm>
            <a:off x="213238" y="3839193"/>
            <a:ext cx="8769355" cy="1446550"/>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ru-RU"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Наша страна помнит и чтит своих стойких и отважных защитников.</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TotalTime>
  <Words>2045</Words>
  <Application>Microsoft Office PowerPoint</Application>
  <PresentationFormat>Экран (4:3)</PresentationFormat>
  <Paragraphs>171</Paragraphs>
  <Slides>73</Slides>
  <Notes>1</Notes>
  <HiddenSlides>0</HiddenSlides>
  <MMClips>6</MMClips>
  <ScaleCrop>false</ScaleCrop>
  <HeadingPairs>
    <vt:vector size="4" baseType="variant">
      <vt:variant>
        <vt:lpstr>Тема</vt:lpstr>
      </vt:variant>
      <vt:variant>
        <vt:i4>1</vt:i4>
      </vt:variant>
      <vt:variant>
        <vt:lpstr>Заголовки слайдов</vt:lpstr>
      </vt:variant>
      <vt:variant>
        <vt:i4>73</vt:i4>
      </vt:variant>
    </vt:vector>
  </HeadingPairs>
  <TitlesOfParts>
    <vt:vector size="74" baseType="lpstr">
      <vt:lpstr>Тема Office</vt:lpstr>
      <vt:lpstr>Тема: Слава героям.</vt:lpstr>
      <vt:lpstr>Указ о проведении Года российской истории</vt:lpstr>
      <vt:lpstr>Неиссякаем интерес к военной истории Отечества, уходящей своими корнями в далёкое прошлое. С давних пор на защиту своих рубежей, поднимались все народы огромной России. С первых дней вероломного нападения на СССР враг натолкнулся на несокрушимую силу дружбы советских народов. В час грозной опасности русские и украинцы, белорусы и узбеки, казахи и грузины, азербайджанцы и литовцы, молдаване и латыши, кыргизи и таджики, армяне, туркмены – все народы встали грудью на защиту своей многонациональной родины. В героической борьбе с врагом принимали участие наши земляки</vt:lpstr>
      <vt:lpstr>Слайд 4</vt:lpstr>
      <vt:lpstr>Слайд 5</vt:lpstr>
      <vt:lpstr>От солдата до генерала</vt:lpstr>
      <vt:lpstr>Слайд 7</vt:lpstr>
      <vt:lpstr>Слайд 8</vt:lpstr>
      <vt:lpstr>Вся многочисленная и дружная семья.</vt:lpstr>
      <vt:lpstr>Слайд 10</vt:lpstr>
      <vt:lpstr>Слайд 11</vt:lpstr>
      <vt:lpstr>Слайд 12</vt:lpstr>
      <vt:lpstr>Слайд 13</vt:lpstr>
      <vt:lpstr>Слайд 14</vt:lpstr>
      <vt:lpstr>Слайд 15</vt:lpstr>
      <vt:lpstr>Слайд 16</vt:lpstr>
      <vt:lpstr>Слайд 17</vt:lpstr>
      <vt:lpstr>Слайд 18</vt:lpstr>
      <vt:lpstr> Инженерный полк Прибалтийского военного округа, которым командовал А.П. Петров, вступает в бой в первый же день войны. Вскоре А.П. Петров был выдвинут сначала начальником оперативного отдела, затем начальником штаба инженерных войск Северо-Западного фронта. В этой должности он принимал участие в оборонительных боях на территории Литвы и Латвии в июне-июле 1941 г., в контрударе фронта по войскам противника в районе Сольцы, по Холмской и Старорусской группировкам в июле-августе 1941 г., в оборонительных боях на Демьянском направлении в сентябре 1941 г., в наступательных боях зимой в начале 1942 года.  </vt:lpstr>
      <vt:lpstr>Слайд 20</vt:lpstr>
      <vt:lpstr>В морозное январское утро 1943 года войска Воронежского фронта, взломав оборону немецко-фашистской армии на Верхнем Дону, переходят в наступление, известное ныне под названием  Острогожско-Россошанской операции.  В трехнедельных боях наши войска разгромили пятнадцать дивизий и нанесли тяжелое поражение еще пяти дивизиям врага. Потери противника только пленными составили 86 тысяч человек.</vt:lpstr>
      <vt:lpstr>Еще не закончилась эта операция, как развернулась Воронежско-Касторнинская операция войск Воронежского фронта совместно с частями левого крыла Брянского фронта, которая завершилась окружением и разгромом еще десяти дивизий противника в районе Касторное. Кто участвовал в этих боях, тот помнит, в каких тяжелых условиях проходило наступление. Покров снега превышал метровую толщину, стояли трескучие морозы, сопровождающиеся сильными ветрами, сутками не утихавшими метелями. Дороги стали непроходимыми. Исключительные организаторские способности проявил в этих операциях начальник штаба инженерных войск фронта А.П. Петров. Благодаря четко организованному инженерному обеспечению наступающих частей, наши войска, преодолевая многочисленные трудности, вызванные непогодой, успешно выполняли задачу по  взламыванию обороны противника. Командование фронта высоко оценило организаторские способности и боевые дела начальника штаба инженерных войск полковника А.П. Петрова, наградив его орденом Красного Знамени.</vt:lpstr>
      <vt:lpstr>Слайд 23</vt:lpstr>
      <vt:lpstr>Слайд 24</vt:lpstr>
      <vt:lpstr>Слайд 25</vt:lpstr>
      <vt:lpstr>Слайд 26</vt:lpstr>
      <vt:lpstr>Неувядаемой славой покрыли себя советские воины при форсировании Днепра. 2500 человек были удостоены высокого звания Героя Советского Союза.  Среди  них 20 наших земляков и 3 из них уроженцы Канашского района: А.П. Петров, И.А. Кабалин, Н.П. Иванов.</vt:lpstr>
      <vt:lpstr>Слайд 28</vt:lpstr>
      <vt:lpstr>Слайд 29</vt:lpstr>
      <vt:lpstr>Слайд 30</vt:lpstr>
      <vt:lpstr>Слайд 31</vt:lpstr>
      <vt:lpstr>Слайд 32</vt:lpstr>
      <vt:lpstr>Слайд 33</vt:lpstr>
      <vt:lpstr>22 апреля 1982 года жизнь Героя Советского Союза Антона Петровича Петрова оборвалась.</vt:lpstr>
      <vt:lpstr>Россия способна не только одиночек-героев.  Нет, мы были правы, когда говорили, что Россия сможет выдвинуть этих героев сотнями тысячами. </vt:lpstr>
      <vt:lpstr>Слайд 36</vt:lpstr>
      <vt:lpstr>Родился Михаил Николаевич 10 ноября 1912 года в селе Ачакасы Канашского района Чувашской Республики в семье крестьянина. Всегда мечтал летать, и незадолго до войны осуществил свою мечту, закончил летную школу, летал на стареньком, давно выработавшим свой регламент фанерном У-2. И даже будущую жену встретил в воздухе, перевозя на своем самолете прекрасную пассажирку, с которой 21 июня 1941 года сыграли скромную свадьбу, и счастливей человека не было на всем божьем свете, а рано утром 22 июня началась война. Мария продолжала учить детей в школе, Михаил стал военным летчиком. Сбили его в 1942 году под Ржевом. Когда в очередной раз возвращался ночью из партизанского отряда, самолет попал под перекрестный огонь. Михаил был тяжело ранен в ногу.  Авария обернулась для Михаила Левицкого трагедией. Офицеры, считавшие, что находятся недалеко от партизанского отряда, перенесли летчика в кусты, взяли с собой все его документы: оружие, летные карты и ушли, пообещав вернуться с носилками. Обещание свое они сумели выполнить лишь наполовину: нашли партизанский отряд, отдали документы и рассказали, где, при каких обстоятельствах оставили летчика (их показания затем помогли М. Левицкому всего за месяц пройти все следственные комиссии). Забрать в отряд его уже не удалось…    В 1944 году 500 пленных калек немцы отправили в Демблин, «славившийся» своим крематорием...    жажда жизни взяли свое. Здоров! Можно переходить к мирной профессии. Но к какой, если без неба не мыслил дальнейшей жизни? Пример Алексея Маресьева врачей не убеждал: «У Маресьева не было только ступней, а у вас полностью нет ноги». </vt:lpstr>
      <vt:lpstr>Слайд 38</vt:lpstr>
      <vt:lpstr>Слайд 39</vt:lpstr>
      <vt:lpstr>Слайд 40</vt:lpstr>
      <vt:lpstr>Слайд 41</vt:lpstr>
      <vt:lpstr>Слайд 42</vt:lpstr>
      <vt:lpstr>Слайд 43</vt:lpstr>
      <vt:lpstr>В жизни всегда есть место подвигу!</vt:lpstr>
      <vt:lpstr>Слайд 45</vt:lpstr>
      <vt:lpstr>Слайд 46</vt:lpstr>
      <vt:lpstr>Слайд 47</vt:lpstr>
      <vt:lpstr>Слайд 48</vt:lpstr>
      <vt:lpstr>Слайд 49</vt:lpstr>
      <vt:lpstr>Слайд 50</vt:lpstr>
      <vt:lpstr>А годы летят…</vt:lpstr>
      <vt:lpstr>Слайд 52</vt:lpstr>
      <vt:lpstr>1994 – 1999 годы – года учёбы в Голицынском военном институте Пограничных войск РФ.</vt:lpstr>
      <vt:lpstr>Слайд 54</vt:lpstr>
      <vt:lpstr>Мама, постарайся приехать 5 или 6 ноября, пожалуйста.  Хочется Вас увидеть.</vt:lpstr>
      <vt:lpstr>Без спорта Руслан не мог прожить ни дня. </vt:lpstr>
      <vt:lpstr>Слайд 57</vt:lpstr>
      <vt:lpstr>Слайд 58</vt:lpstr>
      <vt:lpstr>Слайд 59</vt:lpstr>
      <vt:lpstr>Слайд 60</vt:lpstr>
      <vt:lpstr>Здесь служба и опасна и трудна.  Здесь служат настоящие мужчины.</vt:lpstr>
      <vt:lpstr>Слайд 62</vt:lpstr>
      <vt:lpstr>Слайд 63</vt:lpstr>
      <vt:lpstr>Слайд 64</vt:lpstr>
      <vt:lpstr>Слайд 65</vt:lpstr>
      <vt:lpstr>Слайд 66</vt:lpstr>
      <vt:lpstr>       Желудкин Руслан Николаевич, участник контертеррористических операций на территории Республики Дагестан, ветеран боевых действий, награжден медалью ФСБ Российской Федерации «За отличие в военной службе», памятным нагрудным знаком «Аргунский пограничный отряд».  </vt:lpstr>
      <vt:lpstr>Слайд 68</vt:lpstr>
      <vt:lpstr>Слайд 69</vt:lpstr>
      <vt:lpstr>Слайд 70</vt:lpstr>
      <vt:lpstr>Слайд 71</vt:lpstr>
      <vt:lpstr>В августе 2011 года по маршруту Новочебоксарск – Ачакасы состоялся велопробег</vt:lpstr>
      <vt:lpstr>Слайд 73</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Тема: Слава героям.</dc:title>
  <dc:creator>Школа</dc:creator>
  <cp:lastModifiedBy>Школа</cp:lastModifiedBy>
  <cp:revision>10</cp:revision>
  <dcterms:created xsi:type="dcterms:W3CDTF">2012-12-13T09:45:14Z</dcterms:created>
  <dcterms:modified xsi:type="dcterms:W3CDTF">2012-12-13T11:05:02Z</dcterms:modified>
</cp:coreProperties>
</file>